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7"/>
  </p:notesMasterIdLst>
  <p:handoutMasterIdLst>
    <p:handoutMasterId r:id="rId108"/>
  </p:handoutMasterIdLst>
  <p:sldIdLst>
    <p:sldId id="445" r:id="rId2"/>
    <p:sldId id="256" r:id="rId3"/>
    <p:sldId id="472" r:id="rId4"/>
    <p:sldId id="386" r:id="rId5"/>
    <p:sldId id="473" r:id="rId6"/>
    <p:sldId id="474" r:id="rId7"/>
    <p:sldId id="475" r:id="rId8"/>
    <p:sldId id="388" r:id="rId9"/>
    <p:sldId id="476" r:id="rId10"/>
    <p:sldId id="477" r:id="rId11"/>
    <p:sldId id="478" r:id="rId12"/>
    <p:sldId id="479" r:id="rId13"/>
    <p:sldId id="480" r:id="rId14"/>
    <p:sldId id="481" r:id="rId15"/>
    <p:sldId id="482" r:id="rId16"/>
    <p:sldId id="483" r:id="rId17"/>
    <p:sldId id="484" r:id="rId18"/>
    <p:sldId id="485" r:id="rId19"/>
    <p:sldId id="486" r:id="rId20"/>
    <p:sldId id="512" r:id="rId21"/>
    <p:sldId id="487" r:id="rId22"/>
    <p:sldId id="488" r:id="rId23"/>
    <p:sldId id="489" r:id="rId24"/>
    <p:sldId id="507" r:id="rId25"/>
    <p:sldId id="490" r:id="rId26"/>
    <p:sldId id="326" r:id="rId27"/>
    <p:sldId id="332" r:id="rId28"/>
    <p:sldId id="264" r:id="rId29"/>
    <p:sldId id="265" r:id="rId30"/>
    <p:sldId id="267" r:id="rId31"/>
    <p:sldId id="288" r:id="rId32"/>
    <p:sldId id="268" r:id="rId33"/>
    <p:sldId id="270" r:id="rId34"/>
    <p:sldId id="257" r:id="rId35"/>
    <p:sldId id="260" r:id="rId36"/>
    <p:sldId id="261" r:id="rId37"/>
    <p:sldId id="298" r:id="rId38"/>
    <p:sldId id="333" r:id="rId39"/>
    <p:sldId id="299" r:id="rId40"/>
    <p:sldId id="273" r:id="rId41"/>
    <p:sldId id="315" r:id="rId42"/>
    <p:sldId id="327" r:id="rId43"/>
    <p:sldId id="290" r:id="rId44"/>
    <p:sldId id="319" r:id="rId45"/>
    <p:sldId id="300" r:id="rId46"/>
    <p:sldId id="301" r:id="rId47"/>
    <p:sldId id="320" r:id="rId48"/>
    <p:sldId id="317" r:id="rId49"/>
    <p:sldId id="321" r:id="rId50"/>
    <p:sldId id="302" r:id="rId51"/>
    <p:sldId id="303" r:id="rId52"/>
    <p:sldId id="328" r:id="rId53"/>
    <p:sldId id="325" r:id="rId54"/>
    <p:sldId id="324" r:id="rId55"/>
    <p:sldId id="304" r:id="rId56"/>
    <p:sldId id="306" r:id="rId57"/>
    <p:sldId id="329" r:id="rId58"/>
    <p:sldId id="330" r:id="rId59"/>
    <p:sldId id="513" r:id="rId60"/>
    <p:sldId id="446" r:id="rId61"/>
    <p:sldId id="447" r:id="rId62"/>
    <p:sldId id="448" r:id="rId63"/>
    <p:sldId id="449" r:id="rId64"/>
    <p:sldId id="450" r:id="rId65"/>
    <p:sldId id="452" r:id="rId66"/>
    <p:sldId id="453" r:id="rId67"/>
    <p:sldId id="454" r:id="rId68"/>
    <p:sldId id="455" r:id="rId69"/>
    <p:sldId id="269" r:id="rId70"/>
    <p:sldId id="271" r:id="rId71"/>
    <p:sldId id="456" r:id="rId72"/>
    <p:sldId id="272" r:id="rId73"/>
    <p:sldId id="457" r:id="rId74"/>
    <p:sldId id="274" r:id="rId75"/>
    <p:sldId id="275" r:id="rId76"/>
    <p:sldId id="276" r:id="rId77"/>
    <p:sldId id="277" r:id="rId78"/>
    <p:sldId id="458" r:id="rId79"/>
    <p:sldId id="459" r:id="rId80"/>
    <p:sldId id="460" r:id="rId81"/>
    <p:sldId id="281" r:id="rId82"/>
    <p:sldId id="461" r:id="rId83"/>
    <p:sldId id="462" r:id="rId84"/>
    <p:sldId id="463" r:id="rId85"/>
    <p:sldId id="464" r:id="rId86"/>
    <p:sldId id="466" r:id="rId87"/>
    <p:sldId id="467" r:id="rId88"/>
    <p:sldId id="468" r:id="rId89"/>
    <p:sldId id="469" r:id="rId90"/>
    <p:sldId id="417" r:id="rId91"/>
    <p:sldId id="316" r:id="rId92"/>
    <p:sldId id="331" r:id="rId93"/>
    <p:sldId id="335" r:id="rId94"/>
    <p:sldId id="370" r:id="rId95"/>
    <p:sldId id="390" r:id="rId96"/>
    <p:sldId id="516" r:id="rId97"/>
    <p:sldId id="517" r:id="rId98"/>
    <p:sldId id="518" r:id="rId99"/>
    <p:sldId id="519" r:id="rId100"/>
    <p:sldId id="515" r:id="rId101"/>
    <p:sldId id="508" r:id="rId102"/>
    <p:sldId id="509" r:id="rId103"/>
    <p:sldId id="510" r:id="rId104"/>
    <p:sldId id="511" r:id="rId105"/>
    <p:sldId id="451" r:id="rId10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87"/>
    <p:restoredTop sz="90979"/>
  </p:normalViewPr>
  <p:slideViewPr>
    <p:cSldViewPr>
      <p:cViewPr varScale="1">
        <p:scale>
          <a:sx n="145" d="100"/>
          <a:sy n="145" d="100"/>
        </p:scale>
        <p:origin x="156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7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handoutMaster" Target="handoutMasters/handoutMaster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367BE134-FF48-4489-92EF-48C7B14B9DA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E539C61C-DCD0-484A-ACFF-4E60A0D3551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9050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fld id="{DC8D7C32-E5B7-CE42-96B2-C3DD4CD21136}" type="datetime1">
              <a:rPr lang="en-US" altLang="sr-Latn-RS"/>
              <a:pPr>
                <a:defRPr/>
              </a:pPr>
              <a:t>9/4/23</a:t>
            </a:fld>
            <a:endParaRPr lang="en-US" altLang="sr-Latn-RS"/>
          </a:p>
        </p:txBody>
      </p:sp>
      <p:sp>
        <p:nvSpPr>
          <p:cNvPr id="58372" name="Rectangle 4">
            <a:extLst>
              <a:ext uri="{FF2B5EF4-FFF2-40B4-BE49-F238E27FC236}">
                <a16:creationId xmlns:a16="http://schemas.microsoft.com/office/drawing/2014/main" id="{B8C22240-82C9-4AE2-84A2-43B51C5763F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 altLang="sr-Latn-RS"/>
              <a:t>Temple College EMS Professions</a:t>
            </a:r>
          </a:p>
        </p:txBody>
      </p:sp>
      <p:sp>
        <p:nvSpPr>
          <p:cNvPr id="58373" name="Rectangle 5">
            <a:extLst>
              <a:ext uri="{FF2B5EF4-FFF2-40B4-BE49-F238E27FC236}">
                <a16:creationId xmlns:a16="http://schemas.microsoft.com/office/drawing/2014/main" id="{B9B5CFB3-2EB4-428E-BA07-4F2E527B0E8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B675690-5422-E84E-BF68-E93EEE6F3D29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3T21:57:52.235"/>
    </inkml:context>
    <inkml:brush xml:id="br0">
      <inkml:brushProperty name="width" value="0.3" units="cm"/>
      <inkml:brushProperty name="height" value="0.6" units="cm"/>
      <inkml:brushProperty name="color" value="#FEFEFE"/>
      <inkml:brushProperty name="tip" value="rectangle"/>
      <inkml:brushProperty name="rasterOp" value="maskPen"/>
    </inkml:brush>
  </inkml:definitions>
  <inkml:trace contextRef="#ctx0" brushRef="#br0">0 0 16383,'0'0'0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3T21:58:17.540"/>
    </inkml:context>
    <inkml:brush xml:id="br0">
      <inkml:brushProperty name="width" value="0.3" units="cm"/>
      <inkml:brushProperty name="height" value="0.6" units="cm"/>
      <inkml:brushProperty name="color" value="#FEFEFE"/>
      <inkml:brushProperty name="tip" value="rectangle"/>
      <inkml:brushProperty name="rasterOp" value="maskPen"/>
    </inkml:brush>
  </inkml:definitions>
  <inkml:trace contextRef="#ctx0" brushRef="#br0">1 0 16383,'0'0'0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3T22:07:00.42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0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3T22:07:09.811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18 11 24575,'-5'23'0,"-3"-2"0,7-12 0,-3 0 0,4 0 0,0 4 0,0-3 0,4 3 0,3 9 0,2-10 0,-2 11 0,1-14 0,5 13 0,-2-10 0,5 11 0,-7-18 0,0-1 0,0-4 0,4 0 0,-3 0 0,3 0 0,-4 0 0,-1 0 0,1 0 0,4 0 0,-3 0 0,3 0 0,-4 0 0,0 0 0,0 0 0,0-4 0,0-1 0,-1-4 0,1-4 0,-4 3 0,3-3 0,-7 4 0,7 0 0,-7 0 0,3 0 0,-4 1 0,0-1 0,0-4 0,0-1 0,-4 0 0,3 1 0,-7 0 0,3-1 0,0-3 0,1-1 0,4 4 0,-4 1 0,-8 16 0,1-1 0,-10 11 0,15-8 0,-2-1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04B58183-EC89-460C-A11D-43DF03F043A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1DF75FF0-9828-43C3-BD94-A39C00D5A7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97D71B3-4145-B542-A870-47CAD00C8F28}" type="datetime1">
              <a:rPr lang="en-US" altLang="sr-Latn-RS"/>
              <a:pPr>
                <a:defRPr/>
              </a:pPr>
              <a:t>9/4/23</a:t>
            </a:fld>
            <a:endParaRPr lang="en-US" altLang="sr-Latn-R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E0D528D-8136-932C-7201-E80F78625AF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2709" name="Rectangle 5">
            <a:extLst>
              <a:ext uri="{FF2B5EF4-FFF2-40B4-BE49-F238E27FC236}">
                <a16:creationId xmlns:a16="http://schemas.microsoft.com/office/drawing/2014/main" id="{0EC40E82-61BD-4129-9E89-20E7CA53553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 noProof="0"/>
              <a:t>Click to edit Master text styles</a:t>
            </a:r>
          </a:p>
          <a:p>
            <a:pPr lvl="1"/>
            <a:r>
              <a:rPr lang="en-US" altLang="sr-Latn-RS" noProof="0"/>
              <a:t>Second level</a:t>
            </a:r>
          </a:p>
          <a:p>
            <a:pPr lvl="2"/>
            <a:r>
              <a:rPr lang="en-US" altLang="sr-Latn-RS" noProof="0"/>
              <a:t>Third level</a:t>
            </a:r>
          </a:p>
          <a:p>
            <a:pPr lvl="3"/>
            <a:r>
              <a:rPr lang="en-US" altLang="sr-Latn-RS" noProof="0"/>
              <a:t>Fourth level</a:t>
            </a:r>
          </a:p>
          <a:p>
            <a:pPr lvl="4"/>
            <a:r>
              <a:rPr lang="en-US" altLang="sr-Latn-RS" noProof="0"/>
              <a:t>Fifth level</a:t>
            </a:r>
          </a:p>
        </p:txBody>
      </p:sp>
      <p:sp>
        <p:nvSpPr>
          <p:cNvPr id="72710" name="Rectangle 6">
            <a:extLst>
              <a:ext uri="{FF2B5EF4-FFF2-40B4-BE49-F238E27FC236}">
                <a16:creationId xmlns:a16="http://schemas.microsoft.com/office/drawing/2014/main" id="{C755EA06-05EE-4CBA-ABB7-B8247AC09A5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 altLang="sr-Latn-RS"/>
              <a:t>Temple College EMS Professions</a:t>
            </a:r>
          </a:p>
        </p:txBody>
      </p:sp>
      <p:sp>
        <p:nvSpPr>
          <p:cNvPr id="72711" name="Rectangle 7">
            <a:extLst>
              <a:ext uri="{FF2B5EF4-FFF2-40B4-BE49-F238E27FC236}">
                <a16:creationId xmlns:a16="http://schemas.microsoft.com/office/drawing/2014/main" id="{5FFDA607-17F2-4097-8D62-A4FECD40C4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7D16E66-4B74-6045-B101-E476695BE61A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D9ED40BD-37C1-45F2-109A-81CD8904B22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F43BED3-2D1A-284F-9150-3131C2A5D762}" type="datetime1">
              <a:rPr lang="en-US" altLang="sr-Latn-RS" sz="1200"/>
              <a:pPr/>
              <a:t>9/5/23</a:t>
            </a:fld>
            <a:endParaRPr lang="en-US" altLang="sr-Latn-RS" sz="1200"/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D99719F0-AD05-92C8-3C88-4953CF9B14D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sr-Latn-RS" sz="1200"/>
              <a:t>Temple College EMS Professions</a:t>
            </a:r>
          </a:p>
        </p:txBody>
      </p:sp>
      <p:sp>
        <p:nvSpPr>
          <p:cNvPr id="6148" name="Rectangle 7">
            <a:extLst>
              <a:ext uri="{FF2B5EF4-FFF2-40B4-BE49-F238E27FC236}">
                <a16:creationId xmlns:a16="http://schemas.microsoft.com/office/drawing/2014/main" id="{EA9AADC0-3A38-D6D3-154D-B115DE81AE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2DC17D5-FAEB-0B40-8B2C-27563CC58B9D}" type="slidenum">
              <a:rPr lang="en-US" altLang="sr-Latn-RS" sz="1200"/>
              <a:pPr/>
              <a:t>2</a:t>
            </a:fld>
            <a:endParaRPr lang="en-US" altLang="sr-Latn-RS" sz="1200"/>
          </a:p>
        </p:txBody>
      </p:sp>
      <p:sp>
        <p:nvSpPr>
          <p:cNvPr id="6149" name="Rectangle 2">
            <a:extLst>
              <a:ext uri="{FF2B5EF4-FFF2-40B4-BE49-F238E27FC236}">
                <a16:creationId xmlns:a16="http://schemas.microsoft.com/office/drawing/2014/main" id="{02C8A448-F108-9A59-6193-03EE30D861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50" name="Rectangle 3">
            <a:extLst>
              <a:ext uri="{FF2B5EF4-FFF2-40B4-BE49-F238E27FC236}">
                <a16:creationId xmlns:a16="http://schemas.microsoft.com/office/drawing/2014/main" id="{8D564E8E-8D69-17CA-797E-16EB3393DC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sr-Latn-RS" altLang="sr-Latn-RS"/>
          </a:p>
        </p:txBody>
      </p:sp>
    </p:spTree>
    <p:extLst>
      <p:ext uri="{BB962C8B-B14F-4D97-AF65-F5344CB8AC3E}">
        <p14:creationId xmlns:p14="http://schemas.microsoft.com/office/powerpoint/2010/main" val="1918433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B2549D9-1386-763C-1481-7B474314DE6D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2363788"/>
            <a:ext cx="8153400" cy="1600200"/>
            <a:chOff x="288" y="1489"/>
            <a:chExt cx="5136" cy="1008"/>
          </a:xfrm>
        </p:grpSpPr>
        <p:sp>
          <p:nvSpPr>
            <p:cNvPr id="3" name="Arc 3">
              <a:extLst>
                <a:ext uri="{FF2B5EF4-FFF2-40B4-BE49-F238E27FC236}">
                  <a16:creationId xmlns:a16="http://schemas.microsoft.com/office/drawing/2014/main" id="{4D448F60-B8FD-FA13-4B61-40310EA8F109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595" y="1489"/>
              <a:ext cx="1829" cy="1008"/>
            </a:xfrm>
            <a:custGeom>
              <a:avLst/>
              <a:gdLst>
                <a:gd name="T0" fmla="*/ 25 w 21912"/>
                <a:gd name="T1" fmla="*/ 0 h 43200"/>
                <a:gd name="T2" fmla="*/ 0 w 21912"/>
                <a:gd name="T3" fmla="*/ 1008 h 43200"/>
                <a:gd name="T4" fmla="*/ 26 w 21912"/>
                <a:gd name="T5" fmla="*/ 504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0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0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lnTo>
                    <a:pt x="3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RS"/>
            </a:p>
          </p:txBody>
        </p:sp>
        <p:sp>
          <p:nvSpPr>
            <p:cNvPr id="4" name="Arc 4">
              <a:extLst>
                <a:ext uri="{FF2B5EF4-FFF2-40B4-BE49-F238E27FC236}">
                  <a16:creationId xmlns:a16="http://schemas.microsoft.com/office/drawing/2014/main" id="{DEE2178C-14AD-95C8-5334-EA4AB82ED14E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548" y="1593"/>
              <a:ext cx="1831" cy="800"/>
            </a:xfrm>
            <a:custGeom>
              <a:avLst/>
              <a:gdLst>
                <a:gd name="T0" fmla="*/ 26 w 21924"/>
                <a:gd name="T1" fmla="*/ 0 h 43200"/>
                <a:gd name="T2" fmla="*/ 0 w 21924"/>
                <a:gd name="T3" fmla="*/ 800 h 43200"/>
                <a:gd name="T4" fmla="*/ 27 w 21924"/>
                <a:gd name="T5" fmla="*/ 400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0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0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lnTo>
                    <a:pt x="31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RS"/>
            </a:p>
          </p:txBody>
        </p:sp>
        <p:sp>
          <p:nvSpPr>
            <p:cNvPr id="5" name="Arc 5">
              <a:extLst>
                <a:ext uri="{FF2B5EF4-FFF2-40B4-BE49-F238E27FC236}">
                  <a16:creationId xmlns:a16="http://schemas.microsoft.com/office/drawing/2014/main" id="{FDC4B2BC-DC7E-FB72-469A-8E0BF71107D8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521" y="1732"/>
              <a:ext cx="1830" cy="522"/>
            </a:xfrm>
            <a:custGeom>
              <a:avLst/>
              <a:gdLst>
                <a:gd name="T0" fmla="*/ 26 w 21925"/>
                <a:gd name="T1" fmla="*/ 0 h 43200"/>
                <a:gd name="T2" fmla="*/ 0 w 21925"/>
                <a:gd name="T3" fmla="*/ 522 h 43200"/>
                <a:gd name="T4" fmla="*/ 27 w 21925"/>
                <a:gd name="T5" fmla="*/ 261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0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0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lnTo>
                    <a:pt x="313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RS"/>
            </a:p>
          </p:txBody>
        </p:sp>
        <p:sp>
          <p:nvSpPr>
            <p:cNvPr id="6" name="AutoShape 6">
              <a:extLst>
                <a:ext uri="{FF2B5EF4-FFF2-40B4-BE49-F238E27FC236}">
                  <a16:creationId xmlns:a16="http://schemas.microsoft.com/office/drawing/2014/main" id="{E9051C27-6B05-F93C-1686-172C7B9D4B2F}"/>
                </a:ext>
              </a:extLst>
            </p:cNvPr>
            <p:cNvSpPr>
              <a:spLocks noChangeArrowheads="1"/>
            </p:cNvSpPr>
            <p:nvPr/>
          </p:nvSpPr>
          <p:spPr bwMode="invGray">
            <a:xfrm>
              <a:off x="288" y="1940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sr-Latn-RS" altLang="en-RS"/>
            </a:p>
          </p:txBody>
        </p:sp>
      </p:grpSp>
      <p:sp>
        <p:nvSpPr>
          <p:cNvPr id="62471" name="Rectangle 7">
            <a:extLst>
              <a:ext uri="{FF2B5EF4-FFF2-40B4-BE49-F238E27FC236}">
                <a16:creationId xmlns:a16="http://schemas.microsoft.com/office/drawing/2014/main" id="{E560CD3C-EF04-4A3D-BDE6-04D9CD7DDBF6}"/>
              </a:ext>
            </a:extLst>
          </p:cNvPr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sr-Latn-RS" noProof="0"/>
              <a:t>Click to edit Master title style</a:t>
            </a:r>
          </a:p>
        </p:txBody>
      </p:sp>
      <p:sp>
        <p:nvSpPr>
          <p:cNvPr id="62472" name="Rectangle 8">
            <a:extLst>
              <a:ext uri="{FF2B5EF4-FFF2-40B4-BE49-F238E27FC236}">
                <a16:creationId xmlns:a16="http://schemas.microsoft.com/office/drawing/2014/main" id="{63838069-6AD8-4682-9150-1F26AC7A03CA}"/>
              </a:ext>
            </a:extLst>
          </p:cNvPr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sr-Latn-RS" noProof="0"/>
              <a:t>Click to edit Master subtitle style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B4FB4D71-20DA-FE35-0597-476587EB416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BC393B73-2830-1FCA-294D-1EA218BE8A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1EDCB52D-FE36-4AC3-29DA-2449219811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2FABF-C056-F34D-8FEC-F23C9AC26A6C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23505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588490A-70D4-45EB-A4CD-7DC8A5752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76AA36AD-7545-4A2D-8BAA-B8604EC326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AB11D001-567B-5667-D5A0-ACDE15B758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9A5365D7-36EF-A0F9-1B69-1B073B5DD1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245A2B5B-F22D-4704-BB7E-37BCCCB744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AB71AD-CEA9-4E44-85E7-30D06DAFC017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19163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C01B2A2E-456B-41B3-B872-A6DE680438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91200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C1F095C1-18AB-4752-AD6F-CEA828201F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91200"/>
          </a:xfrm>
        </p:spPr>
        <p:txBody>
          <a:bodyPr vert="eaVert"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17E9E7D7-4A4E-DDF4-3BB1-A01C4EDB2F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189846C9-E5B8-A961-9D66-ADE40BAA8F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12091D66-6876-BBB1-B502-6B8843E49B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EBBE46-2659-F84F-81E0-619074490AF0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67027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Naslov, tekst i kolekcija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BA7BC65-023A-4C68-92B1-6022DF729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EABD7BBC-3190-435A-9387-EC6897BE222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liku na mreži 3">
            <a:extLst>
              <a:ext uri="{FF2B5EF4-FFF2-40B4-BE49-F238E27FC236}">
                <a16:creationId xmlns:a16="http://schemas.microsoft.com/office/drawing/2014/main" id="{8333D871-C522-4196-B44D-60DE41AFFD80}"/>
              </a:ext>
            </a:extLst>
          </p:cNvPr>
          <p:cNvSpPr>
            <a:spLocks noGrp="1"/>
          </p:cNvSpPr>
          <p:nvPr>
            <p:ph type="clipArt"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/>
          <a:p>
            <a:pPr lvl="0"/>
            <a:endParaRPr lang="sr-Latn-RS" noProof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4D6CF564-5EB1-D64C-1072-15ECA03736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BA782A45-498A-DACF-2742-D8A5CA0D3A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35650CB5-7BE0-7E3A-F131-45DF507578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ECD98-9FF1-EA4B-8CED-72846B5FAE99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153950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Naslov, tekst i grafik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2EFEF9-D529-4E09-888A-E90791465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743537AE-D366-4DD6-AB8F-A53DC1292F2F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grafikon 3">
            <a:extLst>
              <a:ext uri="{FF2B5EF4-FFF2-40B4-BE49-F238E27FC236}">
                <a16:creationId xmlns:a16="http://schemas.microsoft.com/office/drawing/2014/main" id="{B95E2BF7-2553-4FDF-8CC0-8739DA10B5DD}"/>
              </a:ext>
            </a:extLst>
          </p:cNvPr>
          <p:cNvSpPr>
            <a:spLocks noGrp="1"/>
          </p:cNvSpPr>
          <p:nvPr>
            <p:ph type="chart"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/>
          <a:p>
            <a:pPr lvl="0"/>
            <a:endParaRPr lang="sr-Latn-RS" noProof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9A40BD80-97A6-D52E-2B5B-81FAE85840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432ECFC2-69B5-44AC-67FC-4C91767FA4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76828236-88D9-2E39-224C-4E2E614CF3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C000BB-0BCC-2745-A793-F86F43640DA3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6244924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8000" y="1600200"/>
            <a:ext cx="4038600" cy="4133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9000" y="1600200"/>
            <a:ext cx="4038600" cy="4133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9633931"/>
      </p:ext>
    </p:extLst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600200"/>
            <a:ext cx="4038600" cy="4133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99000" y="1600200"/>
            <a:ext cx="4038600" cy="4133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7346763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C52A61-118A-4317-8541-9D5B2A1E6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AB97481-5058-4E1D-B60F-FD49ABD91A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779D06C1-9996-181E-EAB8-5890BBE934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E732E611-0CA8-CC07-E976-FCC5BF8BFC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6ACF1906-9B25-6721-AF23-281146910A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C04522-007C-8E45-A9CC-7AAB92FEDF75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753105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5E62E41-B259-414A-BD9B-9E193C313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F8F58EF0-BE01-49EC-924F-0FEA90F862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sr-Latn-RS"/>
              <a:t>Uredite stil teksta mastera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18351BAE-4D7A-1E71-C649-F554B569DD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6769A863-3A2C-693E-538C-0B47F26A61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4A016E25-323F-29D9-8405-44A8A964CE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3593FC-90BE-1940-A361-8A481742FEF9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49708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623E93B-8D06-47B3-9745-12394CEE7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6D14AC00-8E0A-4BE9-AA40-E3F7C4D69D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A1B41EC2-39FE-4341-BA18-E7D836B04B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30B26705-64CF-16A7-977F-3C877E54B1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13806B48-B327-1FF8-788C-A18B6105FD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478BF891-1481-CBF3-5EA0-6D63AAED7A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40B6C2-CAC8-A64A-B4D0-707601C1380F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275300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E3E8714-7F65-435F-8FE5-C290AE72D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5C32CAE7-754B-47E1-A9D5-2E98FC170C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Uredite stil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172E088B-CFF0-44A1-90BC-ED27B4E922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FA89A85D-EED9-4AAA-9041-76C0405E41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Uredite stil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03C48D3D-AF84-413A-B033-C49972F2F6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C91CBB4A-47B7-5FB8-8340-B162996B98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A3E00D19-F315-B405-6006-2D02A08602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A99D72C3-DC2C-A24C-2B29-DF13FE9B62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B53118-D7EA-CD40-B9C7-FD5848392FC0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798662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B9893BF-F427-406F-9905-492D2232C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184C12A8-C9A9-0499-5CF6-8B768D6FB1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BCCC9887-D92D-AA57-806E-C0FB594B64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AFD13975-39E2-AD69-D41C-FE1241A720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0CD0FA-AA08-3541-AFC1-C42373486045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704919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1CDE505C-4BD4-F016-CE12-7D518A82E8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id="{F9B2D164-06FE-E233-6EBC-048F5C7536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B527AC66-70F4-8E97-678F-2619C41294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1E71C-2ED5-9C48-B623-90892EC9C991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58973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15782DF-2EB8-4721-916A-8C97906A1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C780407-4748-436F-8BC2-88B466A0AC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A632B1D3-7667-439A-9742-26C1167147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Uredite stil teksta mastera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C2F5F73-950A-1769-F3B3-9D13D9282A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6717DFC5-6555-912B-E90C-DB872C2743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4F6306E7-67B0-7373-F70F-1EDB8C586A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0996D2-F82E-084A-9D07-758E7CE6B522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033403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CAEF71C-27D8-4057-8C7B-8AFA51076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C0EBD124-433B-46FF-B6EC-D6BEB0FB19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RS" noProof="0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0EC844DA-BEA1-4093-8759-2A4B07E13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Uredite stil teksta mastera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BF1653B0-6D25-A434-A4BF-A6DA09F4E5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5B3A876F-4DFB-6295-D400-FBDAB0C707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3675A401-8F64-4423-1A5F-93CF5A8DD4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5F9A67-ED7F-8E43-BFB3-7DC681FCD3EF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122339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2885B230-FF95-D7C6-0ED2-0B2C67013636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992188"/>
            <a:ext cx="8153400" cy="1600200"/>
            <a:chOff x="288" y="625"/>
            <a:chExt cx="5136" cy="1008"/>
          </a:xfrm>
        </p:grpSpPr>
        <p:sp>
          <p:nvSpPr>
            <p:cNvPr id="1032" name="Arc 3">
              <a:extLst>
                <a:ext uri="{FF2B5EF4-FFF2-40B4-BE49-F238E27FC236}">
                  <a16:creationId xmlns:a16="http://schemas.microsoft.com/office/drawing/2014/main" id="{68EAF83C-BC32-FB33-619C-260469ECEF74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595" y="625"/>
              <a:ext cx="1829" cy="1008"/>
            </a:xfrm>
            <a:custGeom>
              <a:avLst/>
              <a:gdLst>
                <a:gd name="T0" fmla="*/ 25 w 21912"/>
                <a:gd name="T1" fmla="*/ 0 h 43200"/>
                <a:gd name="T2" fmla="*/ 0 w 21912"/>
                <a:gd name="T3" fmla="*/ 1008 h 43200"/>
                <a:gd name="T4" fmla="*/ 26 w 21912"/>
                <a:gd name="T5" fmla="*/ 504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0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0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lnTo>
                    <a:pt x="3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RS"/>
            </a:p>
          </p:txBody>
        </p:sp>
        <p:sp>
          <p:nvSpPr>
            <p:cNvPr id="1033" name="Arc 4">
              <a:extLst>
                <a:ext uri="{FF2B5EF4-FFF2-40B4-BE49-F238E27FC236}">
                  <a16:creationId xmlns:a16="http://schemas.microsoft.com/office/drawing/2014/main" id="{ECFDE7EB-A02B-8177-C77E-E4285E97FB2D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548" y="729"/>
              <a:ext cx="1831" cy="800"/>
            </a:xfrm>
            <a:custGeom>
              <a:avLst/>
              <a:gdLst>
                <a:gd name="T0" fmla="*/ 26 w 21924"/>
                <a:gd name="T1" fmla="*/ 0 h 43200"/>
                <a:gd name="T2" fmla="*/ 0 w 21924"/>
                <a:gd name="T3" fmla="*/ 800 h 43200"/>
                <a:gd name="T4" fmla="*/ 27 w 21924"/>
                <a:gd name="T5" fmla="*/ 400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0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0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lnTo>
                    <a:pt x="31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RS"/>
            </a:p>
          </p:txBody>
        </p:sp>
        <p:sp>
          <p:nvSpPr>
            <p:cNvPr id="1034" name="Arc 5">
              <a:extLst>
                <a:ext uri="{FF2B5EF4-FFF2-40B4-BE49-F238E27FC236}">
                  <a16:creationId xmlns:a16="http://schemas.microsoft.com/office/drawing/2014/main" id="{0801DAB3-3C70-9BFB-D074-CF977869C4F6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521" y="868"/>
              <a:ext cx="1830" cy="522"/>
            </a:xfrm>
            <a:custGeom>
              <a:avLst/>
              <a:gdLst>
                <a:gd name="T0" fmla="*/ 26 w 21925"/>
                <a:gd name="T1" fmla="*/ 0 h 43200"/>
                <a:gd name="T2" fmla="*/ 0 w 21925"/>
                <a:gd name="T3" fmla="*/ 522 h 43200"/>
                <a:gd name="T4" fmla="*/ 27 w 21925"/>
                <a:gd name="T5" fmla="*/ 261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0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0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lnTo>
                    <a:pt x="313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RS"/>
            </a:p>
          </p:txBody>
        </p:sp>
        <p:sp>
          <p:nvSpPr>
            <p:cNvPr id="1035" name="AutoShape 6">
              <a:extLst>
                <a:ext uri="{FF2B5EF4-FFF2-40B4-BE49-F238E27FC236}">
                  <a16:creationId xmlns:a16="http://schemas.microsoft.com/office/drawing/2014/main" id="{90253BEE-9BC1-B443-6354-53BF51B2AD9D}"/>
                </a:ext>
              </a:extLst>
            </p:cNvPr>
            <p:cNvSpPr>
              <a:spLocks noChangeArrowheads="1"/>
            </p:cNvSpPr>
            <p:nvPr/>
          </p:nvSpPr>
          <p:spPr bwMode="invGray">
            <a:xfrm>
              <a:off x="288" y="1076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sr-Latn-RS" altLang="en-RS"/>
            </a:p>
          </p:txBody>
        </p:sp>
      </p:grpSp>
      <p:sp>
        <p:nvSpPr>
          <p:cNvPr id="1027" name="Rectangle 7">
            <a:extLst>
              <a:ext uri="{FF2B5EF4-FFF2-40B4-BE49-F238E27FC236}">
                <a16:creationId xmlns:a16="http://schemas.microsoft.com/office/drawing/2014/main" id="{138E169A-68ED-B72A-5125-46B6DB1268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/>
              <a:t>Click to edit Master title style</a:t>
            </a:r>
          </a:p>
        </p:txBody>
      </p:sp>
      <p:sp>
        <p:nvSpPr>
          <p:cNvPr id="1028" name="Rectangle 8">
            <a:extLst>
              <a:ext uri="{FF2B5EF4-FFF2-40B4-BE49-F238E27FC236}">
                <a16:creationId xmlns:a16="http://schemas.microsoft.com/office/drawing/2014/main" id="{6FF5FC53-CDA1-9344-4AE1-EDB0DF49D4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/>
              <a:t>Click to edit Master text styles</a:t>
            </a:r>
          </a:p>
          <a:p>
            <a:pPr lvl="1"/>
            <a:r>
              <a:rPr lang="en-US" altLang="sr-Latn-RS"/>
              <a:t>Second level</a:t>
            </a:r>
          </a:p>
          <a:p>
            <a:pPr lvl="2"/>
            <a:r>
              <a:rPr lang="en-US" altLang="sr-Latn-RS"/>
              <a:t>Third level</a:t>
            </a:r>
          </a:p>
          <a:p>
            <a:pPr lvl="3"/>
            <a:r>
              <a:rPr lang="en-US" altLang="sr-Latn-RS"/>
              <a:t>Fourth level</a:t>
            </a:r>
          </a:p>
          <a:p>
            <a:pPr lvl="4"/>
            <a:r>
              <a:rPr lang="en-US" altLang="sr-Latn-RS"/>
              <a:t>Fifth level</a:t>
            </a:r>
          </a:p>
        </p:txBody>
      </p:sp>
      <p:sp>
        <p:nvSpPr>
          <p:cNvPr id="61449" name="Rectangle 9">
            <a:extLst>
              <a:ext uri="{FF2B5EF4-FFF2-40B4-BE49-F238E27FC236}">
                <a16:creationId xmlns:a16="http://schemas.microsoft.com/office/drawing/2014/main" id="{011AC281-5D99-42A8-85D8-8210C5F3AD7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1450" name="Rectangle 10">
            <a:extLst>
              <a:ext uri="{FF2B5EF4-FFF2-40B4-BE49-F238E27FC236}">
                <a16:creationId xmlns:a16="http://schemas.microsoft.com/office/drawing/2014/main" id="{B0F203C3-9E1C-4FDA-93CC-D30958C90F8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1451" name="Rectangle 11">
            <a:extLst>
              <a:ext uri="{FF2B5EF4-FFF2-40B4-BE49-F238E27FC236}">
                <a16:creationId xmlns:a16="http://schemas.microsoft.com/office/drawing/2014/main" id="{19F14381-0F66-45FC-9B71-83DFB827AD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fld id="{7342B09B-000A-AF42-A084-EE3E60295B6F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9" r:id="rId14"/>
    <p:sldLayoutId id="2147483680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53.jpeg"/><Relationship Id="rId7" Type="http://schemas.openxmlformats.org/officeDocument/2006/relationships/image" Target="../media/image55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NULL"/><Relationship Id="rId5" Type="http://schemas.openxmlformats.org/officeDocument/2006/relationships/image" Target="../media/image36.png"/><Relationship Id="rId10" Type="http://schemas.openxmlformats.org/officeDocument/2006/relationships/customXml" Target="../ink/ink4.xml"/><Relationship Id="rId4" Type="http://schemas.openxmlformats.org/officeDocument/2006/relationships/image" Target="../media/image35.png"/><Relationship Id="rId9" Type="http://schemas.openxmlformats.org/officeDocument/2006/relationships/image" Target="NUL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NUL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1.jpe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96240-2020-AB79-D660-1B76A314E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8375" y="2207092"/>
            <a:ext cx="6477805" cy="418547"/>
          </a:xfrm>
        </p:spPr>
        <p:txBody>
          <a:bodyPr lIns="68580" tIns="34290" rIns="68580" bIns="0" anchor="b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800" dirty="0"/>
              <a:t>Prof. </a:t>
            </a:r>
            <a:r>
              <a:rPr lang="en-US" sz="1800" dirty="0" err="1"/>
              <a:t>dr</a:t>
            </a:r>
            <a:r>
              <a:rPr lang="en-US" sz="1800" dirty="0"/>
              <a:t> Aleksandar </a:t>
            </a:r>
            <a:r>
              <a:rPr lang="en-US" sz="1800" dirty="0" err="1"/>
              <a:t>Cvetković</a:t>
            </a:r>
            <a:endParaRPr lang="en-US" sz="1800" dirty="0"/>
          </a:p>
        </p:txBody>
      </p:sp>
      <p:pic>
        <p:nvPicPr>
          <p:cNvPr id="13314" name="Picture 4" descr="FAKULTET MEDICINSKIH NAUKA UNIVERZITETA U KRAGUJEVCU">
            <a:extLst>
              <a:ext uri="{FF2B5EF4-FFF2-40B4-BE49-F238E27FC236}">
                <a16:creationId xmlns:a16="http://schemas.microsoft.com/office/drawing/2014/main" id="{C4A1F9E7-A54E-6524-6BBA-E2395793E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114800"/>
            <a:ext cx="1624013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AA652F-7954-E54B-B77A-805EB749EF36}"/>
              </a:ext>
            </a:extLst>
          </p:cNvPr>
          <p:cNvSpPr txBox="1"/>
          <p:nvPr/>
        </p:nvSpPr>
        <p:spPr>
          <a:xfrm>
            <a:off x="2178050" y="2671763"/>
            <a:ext cx="4576763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MD, Ph.D., </a:t>
            </a:r>
            <a:endParaRPr lang="en-CH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General Surgeon </a:t>
            </a:r>
            <a:endParaRPr lang="en-CH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Associate Professor of Surgery</a:t>
            </a:r>
            <a:br>
              <a:rPr lang="en-GB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 of Kragujevac, Faculty of Medical Sciences, Department of Surgery, </a:t>
            </a:r>
            <a:r>
              <a:rPr lang="en-GB" sz="135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Svetozara</a:t>
            </a:r>
            <a:r>
              <a:rPr lang="en-GB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35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Markovića</a:t>
            </a:r>
            <a:r>
              <a:rPr lang="en-GB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69, 34000 Kragujevac, Serbia University Clinical Centre Kragujevac, Clinic for General Surgery, </a:t>
            </a:r>
            <a:r>
              <a:rPr lang="en-GB" sz="135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Zmaj</a:t>
            </a:r>
            <a:r>
              <a:rPr lang="en-GB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35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Jovina</a:t>
            </a:r>
            <a:r>
              <a:rPr lang="en-GB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30, 34000 Kragujevac, Serbia</a:t>
            </a:r>
            <a:br>
              <a:rPr lang="en-GB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E-mail: </a:t>
            </a:r>
            <a:r>
              <a:rPr lang="en-GB" sz="135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draleksandarcvetkovic@gmail.com</a:t>
            </a:r>
            <a:endParaRPr lang="en-CH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17" name="Picture 8" descr="Огласи – Универзитетски клинички центар Крагујевац">
            <a:extLst>
              <a:ext uri="{FF2B5EF4-FFF2-40B4-BE49-F238E27FC236}">
                <a16:creationId xmlns:a16="http://schemas.microsoft.com/office/drawing/2014/main" id="{EFC93CA9-2B94-9B9C-B403-4DE0F9988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6" r="10547" b="2721"/>
          <a:stretch>
            <a:fillRect/>
          </a:stretch>
        </p:blipFill>
        <p:spPr bwMode="auto">
          <a:xfrm>
            <a:off x="6324600" y="765968"/>
            <a:ext cx="20828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10" descr="Objavljena lista najboljih univerziteta u svetu - Univerzitet u Kragujevcu  najbolje rangiran u Srbiji - Glas Šumadije">
            <a:extLst>
              <a:ext uri="{FF2B5EF4-FFF2-40B4-BE49-F238E27FC236}">
                <a16:creationId xmlns:a16="http://schemas.microsoft.com/office/drawing/2014/main" id="{6B2B2998-F11A-441A-6A94-28C94C5F2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050" y="765968"/>
            <a:ext cx="2116137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0B6BCCF-85B6-48F4-B9FE-F8C0A443C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20483" name="Čuvar mesta za sadržaj 2">
            <a:extLst>
              <a:ext uri="{FF2B5EF4-FFF2-40B4-BE49-F238E27FC236}">
                <a16:creationId xmlns:a16="http://schemas.microsoft.com/office/drawing/2014/main" id="{901784E9-03C5-696D-CF1B-1F6E2E56D9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3488" y="2015729"/>
            <a:ext cx="6400800" cy="2711053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particular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encountered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known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referred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characterized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simultaneous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occurrence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affected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distant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cutaneous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muscular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trunk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Referred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explained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embryonic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segmental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origin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affected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corresponding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surface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trunk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referred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localized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1EFE8-3CDF-8709-2FC5-DD7409A24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S" dirty="0"/>
              <a:t>Pediatric urology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9A8B61-7DA6-5496-0325-3E010468BF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96653303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50FF8-A8E1-AFCA-4AD6-279259042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E12594-5657-A6AD-15C3-1B011682FA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Phimosis</a:t>
            </a:r>
            <a:endParaRPr lang="en-R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Phimosis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boy's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foreskin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prepuce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cannot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retracted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glans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made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mild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own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severe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require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circumcision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surgery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33981027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D701D-D874-BBFF-FD2C-30339AB98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DEB6C-4FF5-94B0-6AB4-92E4D7A049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Vesicoureteral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Reflux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(VUR)</a:t>
            </a:r>
            <a:endParaRPr lang="en-R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VUR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urine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flows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backward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bladder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ureters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kidneys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potentially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infections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kidney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damage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typically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made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voiding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cystourethrogram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(VCUG)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ultrasound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monitoring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antibiotic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prophylaxis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urine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reflux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48191891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6CCAA-EC79-FE8E-5A37-303AA7559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C0996A-05AF-0ABA-B8AB-4ED80C563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Hydronephrosis</a:t>
            </a:r>
            <a:endParaRPr lang="en-R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Hydronephrosis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swelling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accumulation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urine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kidney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urinary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involves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ultrasound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intravenous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pyelography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methods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depends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underlying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hydronephrosis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involve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antibiotics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relieving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procedures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13997744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57C36-77FA-0D39-D29A-7C739300A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A2FDCB-A543-0955-BDCC-835A209E0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Testicular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Torsion</a:t>
            </a:r>
            <a:endParaRPr lang="en-R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Testicular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torsion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emergency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testicle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twists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scrotum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impeding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blood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flow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severe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ultrasound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findings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Immediate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necessary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untwist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testicle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preserve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198281019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8A8B4844-EFD8-5485-70D3-7E01B34E8C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32038" y="-57150"/>
            <a:ext cx="4965700" cy="1066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Diagnosis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9458" name="Picture 3" descr="WE006271">
            <a:extLst>
              <a:ext uri="{FF2B5EF4-FFF2-40B4-BE49-F238E27FC236}">
                <a16:creationId xmlns:a16="http://schemas.microsoft.com/office/drawing/2014/main" id="{ED15A8D6-9AF8-228F-02AC-55B7D07041A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2781300"/>
            <a:ext cx="2336800" cy="3581400"/>
          </a:xfrm>
        </p:spPr>
      </p:pic>
      <p:pic>
        <p:nvPicPr>
          <p:cNvPr id="19459" name="Picture 4" descr="digestive_B140">
            <a:extLst>
              <a:ext uri="{FF2B5EF4-FFF2-40B4-BE49-F238E27FC236}">
                <a16:creationId xmlns:a16="http://schemas.microsoft.com/office/drawing/2014/main" id="{04371ECE-1034-96F9-3BE4-2A7DD86DE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5313363"/>
            <a:ext cx="1481137" cy="154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5" descr="im01">
            <a:extLst>
              <a:ext uri="{FF2B5EF4-FFF2-40B4-BE49-F238E27FC236}">
                <a16:creationId xmlns:a16="http://schemas.microsoft.com/office/drawing/2014/main" id="{C5627594-DB35-53F4-92E1-FA772826B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2205038"/>
            <a:ext cx="13684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 descr="im02">
            <a:extLst>
              <a:ext uri="{FF2B5EF4-FFF2-40B4-BE49-F238E27FC236}">
                <a16:creationId xmlns:a16="http://schemas.microsoft.com/office/drawing/2014/main" id="{70FC01EC-5ABA-1505-C82F-9B892666DC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76250"/>
            <a:ext cx="1547813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7" descr="art-ajr501989">
            <a:extLst>
              <a:ext uri="{FF2B5EF4-FFF2-40B4-BE49-F238E27FC236}">
                <a16:creationId xmlns:a16="http://schemas.microsoft.com/office/drawing/2014/main" id="{C93F5F0B-0819-53D1-6208-C13B6A442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38" y="3644900"/>
            <a:ext cx="2303462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 Box 8">
            <a:extLst>
              <a:ext uri="{FF2B5EF4-FFF2-40B4-BE49-F238E27FC236}">
                <a16:creationId xmlns:a16="http://schemas.microsoft.com/office/drawing/2014/main" id="{D24520CE-217D-7C8A-BB60-8647023C5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6375" y="1133475"/>
            <a:ext cx="2068513" cy="5191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r>
              <a:rPr lang="sr-Latn-CS" altLang="en-RS" sz="2800" dirty="0">
                <a:solidFill>
                  <a:srgbClr val="C18EBF"/>
                </a:solidFill>
                <a:latin typeface="Arial" panose="020B0604020202020204" pitchFamily="34" charset="0"/>
              </a:rPr>
              <a:t>Laboratory</a:t>
            </a:r>
            <a:endParaRPr lang="en-US" altLang="en-RS" sz="2800" dirty="0">
              <a:solidFill>
                <a:srgbClr val="C18EBF"/>
              </a:solidFill>
              <a:latin typeface="Arial" panose="020B0604020202020204" pitchFamily="34" charset="0"/>
            </a:endParaRPr>
          </a:p>
        </p:txBody>
      </p:sp>
      <p:sp>
        <p:nvSpPr>
          <p:cNvPr id="19464" name="Text Box 9">
            <a:extLst>
              <a:ext uri="{FF2B5EF4-FFF2-40B4-BE49-F238E27FC236}">
                <a16:creationId xmlns:a16="http://schemas.microsoft.com/office/drawing/2014/main" id="{5D262B8B-0179-D296-F2E8-E89EDA7EEC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475" y="3357563"/>
            <a:ext cx="2324675" cy="52322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r>
              <a:rPr lang="sr-Latn-CS" altLang="en-RS" sz="2800" dirty="0">
                <a:solidFill>
                  <a:srgbClr val="C18EBF"/>
                </a:solidFill>
                <a:latin typeface="Arial" panose="020B0604020202020204" pitchFamily="34" charset="0"/>
              </a:rPr>
              <a:t>Clinical exam</a:t>
            </a:r>
            <a:endParaRPr lang="en-US" altLang="en-RS" sz="2800" dirty="0">
              <a:solidFill>
                <a:srgbClr val="C18EBF"/>
              </a:solidFill>
              <a:latin typeface="Arial" panose="020B0604020202020204" pitchFamily="34" charset="0"/>
            </a:endParaRPr>
          </a:p>
        </p:txBody>
      </p:sp>
      <p:sp>
        <p:nvSpPr>
          <p:cNvPr id="19465" name="Text Box 10">
            <a:extLst>
              <a:ext uri="{FF2B5EF4-FFF2-40B4-BE49-F238E27FC236}">
                <a16:creationId xmlns:a16="http://schemas.microsoft.com/office/drawing/2014/main" id="{D60D7FCD-8BDE-0351-EAC1-1DCF4986B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225" y="1844675"/>
            <a:ext cx="612668" cy="46166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r>
              <a:rPr lang="sr-Latn-CS" altLang="en-RS" sz="2400" b="1" dirty="0">
                <a:solidFill>
                  <a:srgbClr val="C18EBF"/>
                </a:solidFill>
                <a:latin typeface="Arial" panose="020B0604020202020204" pitchFamily="34" charset="0"/>
              </a:rPr>
              <a:t>US</a:t>
            </a:r>
            <a:endParaRPr lang="en-US" altLang="en-RS" sz="2400" b="1" dirty="0">
              <a:solidFill>
                <a:srgbClr val="C18EBF"/>
              </a:solidFill>
              <a:latin typeface="Arial" panose="020B0604020202020204" pitchFamily="34" charset="0"/>
            </a:endParaRPr>
          </a:p>
        </p:txBody>
      </p:sp>
      <p:sp>
        <p:nvSpPr>
          <p:cNvPr id="19466" name="Text Box 11">
            <a:extLst>
              <a:ext uri="{FF2B5EF4-FFF2-40B4-BE49-F238E27FC236}">
                <a16:creationId xmlns:a16="http://schemas.microsoft.com/office/drawing/2014/main" id="{EB372E6F-8EEF-89C4-9815-55E4BECE39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3663" y="3594100"/>
            <a:ext cx="7572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r>
              <a:rPr lang="sr-Latn-CS" altLang="en-RS" sz="2800" b="1">
                <a:solidFill>
                  <a:srgbClr val="C18EBF"/>
                </a:solidFill>
                <a:latin typeface="Arial" panose="020B0604020202020204" pitchFamily="34" charset="0"/>
              </a:rPr>
              <a:t>CT </a:t>
            </a:r>
            <a:endParaRPr lang="en-US" altLang="en-RS" sz="2800" b="1">
              <a:solidFill>
                <a:srgbClr val="C18EBF"/>
              </a:solidFill>
              <a:latin typeface="Arial" panose="020B0604020202020204" pitchFamily="34" charset="0"/>
            </a:endParaRPr>
          </a:p>
        </p:txBody>
      </p:sp>
      <p:sp>
        <p:nvSpPr>
          <p:cNvPr id="19467" name="Text Box 12">
            <a:extLst>
              <a:ext uri="{FF2B5EF4-FFF2-40B4-BE49-F238E27FC236}">
                <a16:creationId xmlns:a16="http://schemas.microsoft.com/office/drawing/2014/main" id="{9312F978-9122-1478-EF17-FB61F262C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5661025"/>
            <a:ext cx="1281120" cy="46166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r>
              <a:rPr lang="sr-Latn-CS" altLang="en-RS" sz="2400" dirty="0">
                <a:solidFill>
                  <a:srgbClr val="C18EBF"/>
                </a:solidFill>
                <a:latin typeface="Arial" panose="020B0604020202020204" pitchFamily="34" charset="0"/>
              </a:rPr>
              <a:t>Imaging</a:t>
            </a:r>
            <a:endParaRPr lang="en-US" altLang="en-RS" sz="2400" dirty="0">
              <a:solidFill>
                <a:srgbClr val="C18EBF"/>
              </a:solidFill>
              <a:latin typeface="Arial" panose="020B0604020202020204" pitchFamily="34" charset="0"/>
            </a:endParaRPr>
          </a:p>
        </p:txBody>
      </p:sp>
      <p:pic>
        <p:nvPicPr>
          <p:cNvPr id="19468" name="Picture 13" descr="j0197940">
            <a:extLst>
              <a:ext uri="{FF2B5EF4-FFF2-40B4-BE49-F238E27FC236}">
                <a16:creationId xmlns:a16="http://schemas.microsoft.com/office/drawing/2014/main" id="{220E4A43-B5F1-CD91-CA9A-318ED9AC9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25" y="860425"/>
            <a:ext cx="18732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55FF866-9D7F-1FA1-219D-8069DCCA27F3}"/>
                  </a:ext>
                </a:extLst>
              </p14:cNvPr>
              <p14:cNvContentPartPr/>
              <p14:nvPr/>
            </p14:nvContentPartPr>
            <p14:xfrm>
              <a:off x="2721848" y="4579812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55FF866-9D7F-1FA1-219D-8069DCCA27F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658848" y="4516812"/>
                <a:ext cx="1260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C300728-CDC7-6178-FDC2-F4B3A6144615}"/>
                  </a:ext>
                </a:extLst>
              </p14:cNvPr>
              <p14:cNvContentPartPr/>
              <p14:nvPr/>
            </p14:nvContentPartPr>
            <p14:xfrm>
              <a:off x="2729048" y="4533012"/>
              <a:ext cx="104400" cy="90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C300728-CDC7-6178-FDC2-F4B3A6144615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666048" y="4470012"/>
                <a:ext cx="230040" cy="21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2737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DE36373-592C-42C7-9D43-BE691E796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21507" name="Čuvar mesta za sadržaj 2">
            <a:extLst>
              <a:ext uri="{FF2B5EF4-FFF2-40B4-BE49-F238E27FC236}">
                <a16:creationId xmlns:a16="http://schemas.microsoft.com/office/drawing/2014/main" id="{0ABF5EAA-B36D-A981-F4A0-C27C6CE132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47775" y="2072879"/>
            <a:ext cx="6400800" cy="271224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Parietal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indeed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involvement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parietal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peritoneum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always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signifies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serious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33F722-8BD4-409D-B716-154468400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22531" name="Čuvar mesta za sadržaj 2">
            <a:extLst>
              <a:ext uri="{FF2B5EF4-FFF2-40B4-BE49-F238E27FC236}">
                <a16:creationId xmlns:a16="http://schemas.microsoft.com/office/drawing/2014/main" id="{CB1A8ECB-FD2D-7C64-7E42-A4DD47E21C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6450"/>
            <a:ext cx="6400800" cy="271105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Perforative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also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referred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terminology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"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drama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extremely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severe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sudden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"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wakes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sleep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")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collapse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onset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immediate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circulatory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collapse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shock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sudden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characteristic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peptic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ulcer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rupture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aortic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aneurysm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C1A457E-89E8-4203-9462-2EB441F3A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23555" name="Čuvar mesta za sadržaj 2">
            <a:extLst>
              <a:ext uri="{FF2B5EF4-FFF2-40B4-BE49-F238E27FC236}">
                <a16:creationId xmlns:a16="http://schemas.microsoft.com/office/drawing/2014/main" id="{8603862B-EA43-B9ED-B2D6-C83F04A51F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00188" y="2076450"/>
            <a:ext cx="6400800" cy="271105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Progressive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evolving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gradually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hours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gradual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intensity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gallbladder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cholecystitis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DC164B1-7E5D-46FF-BC79-0A5D7FAC4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24579" name="Čuvar mesta za sadržaj 2">
            <a:extLst>
              <a:ext uri="{FF2B5EF4-FFF2-40B4-BE49-F238E27FC236}">
                <a16:creationId xmlns:a16="http://schemas.microsoft.com/office/drawing/2014/main" id="{C90B2E1A-AFF3-FCCB-C12E-8AED28DDC35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162175"/>
            <a:ext cx="6400800" cy="271105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spasms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smooth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hollow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contracts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attempt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overcome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known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colicky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A2E2575-17EC-4505-A587-CE52285FB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25603" name="Čuvar mesta za sadržaj 2">
            <a:extLst>
              <a:ext uri="{FF2B5EF4-FFF2-40B4-BE49-F238E27FC236}">
                <a16:creationId xmlns:a16="http://schemas.microsoft.com/office/drawing/2014/main" id="{AC0FE92C-1243-7216-5FA1-3508AEAB53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3488" y="2072879"/>
            <a:ext cx="6400800" cy="271224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Ishchemic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spasm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occlusion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blood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vessel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consequence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inadequate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blood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E0D9BE1-322F-44D2-9B3F-076DAB4F8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26627" name="Čuvar mesta za sadržaj 2">
            <a:extLst>
              <a:ext uri="{FF2B5EF4-FFF2-40B4-BE49-F238E27FC236}">
                <a16:creationId xmlns:a16="http://schemas.microsoft.com/office/drawing/2014/main" id="{0B3AFAFC-9849-CCF6-E4E5-2B25D5E085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2879"/>
            <a:ext cx="6400800" cy="271224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essential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determine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modalities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localization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intensity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propagation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migration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CBE0682-FF7B-4638-9751-3BED942CA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27651" name="Čuvar mesta za sadržaj 2">
            <a:extLst>
              <a:ext uri="{FF2B5EF4-FFF2-40B4-BE49-F238E27FC236}">
                <a16:creationId xmlns:a16="http://schemas.microsoft.com/office/drawing/2014/main" id="{8E22F69F-1B76-44BC-DE0A-B3F5ECC1E0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1569" y="2239566"/>
            <a:ext cx="6400800" cy="2711053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Vomiting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accompanying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pronounced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ileus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syndrome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Depending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predominantly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gastric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mixed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undigested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partially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digested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food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remnants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"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miserere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mid-level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bowel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colonic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ileus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frequently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vomiting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vomiting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incompetent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Bauhin's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fecaloid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never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98A8CA2-7733-4FC7-847F-A71CC93E1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28675" name="Čuvar mesta za sadržaj 2">
            <a:extLst>
              <a:ext uri="{FF2B5EF4-FFF2-40B4-BE49-F238E27FC236}">
                <a16:creationId xmlns:a16="http://schemas.microsoft.com/office/drawing/2014/main" id="{78D9B400-97B2-1478-D296-6628303E325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6450"/>
            <a:ext cx="6400800" cy="271105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encountered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palpation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rigidity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defense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musculaire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defensive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reflex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spasm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striated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muscles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Depending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peritoneum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defense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diffuse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should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defense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"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wear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6092E7-32C6-4507-B829-8B95C57CC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29699" name="Čuvar mesta za sadržaj 2">
            <a:extLst>
              <a:ext uri="{FF2B5EF4-FFF2-40B4-BE49-F238E27FC236}">
                <a16:creationId xmlns:a16="http://schemas.microsoft.com/office/drawing/2014/main" id="{0958BBCD-8FFE-4B5D-B266-F0B21D1E9A5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2879"/>
            <a:ext cx="6400800" cy="271224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Peritoneal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irritation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peritoneal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indeed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never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disappears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careful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physical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detected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stage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crucial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provide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valuable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about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underlying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851AA31-E25E-5C1A-166E-E8DC0390643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sr-Latn-RS" sz="6600"/>
              <a:t>Acute Abdomen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7E476CC0-0716-F90F-1069-07B9DF475E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sr-Latn-RS" sz="4000" i="1"/>
              <a:t>The “Black Hole” of Medicine</a:t>
            </a:r>
          </a:p>
        </p:txBody>
      </p:sp>
    </p:spTree>
    <p:extLst>
      <p:ext uri="{BB962C8B-B14F-4D97-AF65-F5344CB8AC3E}">
        <p14:creationId xmlns:p14="http://schemas.microsoft.com/office/powerpoint/2010/main" val="36919814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CF652-0ED3-67F8-9809-6902FE60F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3DCB5-1791-E94C-6A7E-5683D45D6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sr-Latn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bdominal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rigidity</a:t>
            </a:r>
            <a:r>
              <a:rPr lang="sr-Latn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"</a:t>
            </a:r>
            <a:r>
              <a:rPr lang="sr-Latn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défense</a:t>
            </a:r>
            <a:r>
              <a:rPr lang="sr-Latn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musculaire</a:t>
            </a:r>
            <a:r>
              <a:rPr lang="sr-Latn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characterized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involuntary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contraction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muscles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response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palpation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pressure</a:t>
            </a:r>
            <a:endParaRPr lang="en-R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5706038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7C8EA7-ED84-4CF3-AFA6-DA47918A7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30723" name="Čuvar mesta za sadržaj 2">
            <a:extLst>
              <a:ext uri="{FF2B5EF4-FFF2-40B4-BE49-F238E27FC236}">
                <a16:creationId xmlns:a16="http://schemas.microsoft.com/office/drawing/2014/main" id="{40393D98-A7E6-DC2E-2BE8-51727924A7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2879"/>
            <a:ext cx="6400800" cy="271224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difference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between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axillary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rectal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temperatures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body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ranges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0.2°C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0.5°C.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ovulation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phase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menstrual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phase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pregnancy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rectal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temperature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1°C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axillary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temperature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However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difference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1°C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between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axillary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rectal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temperatures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along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always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serious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suggests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potential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underlying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issue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requires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attention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4D2E217-40C4-4B0B-9FB1-91317FE34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31747" name="Čuvar mesta za sadržaj 2">
            <a:extLst>
              <a:ext uri="{FF2B5EF4-FFF2-40B4-BE49-F238E27FC236}">
                <a16:creationId xmlns:a16="http://schemas.microsoft.com/office/drawing/2014/main" id="{3A09617E-9175-666F-E2E0-20A048D7E2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6450"/>
            <a:ext cx="6400800" cy="271105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Rectal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should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integral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essential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physical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suspected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F9147-D5A6-4169-88C5-566C06D79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32771" name="Čuvar mesta za sadržaj 2">
            <a:extLst>
              <a:ext uri="{FF2B5EF4-FFF2-40B4-BE49-F238E27FC236}">
                <a16:creationId xmlns:a16="http://schemas.microsoft.com/office/drawing/2014/main" id="{97AF174E-A989-55A7-FFE3-56170096C7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6450"/>
            <a:ext cx="6400800" cy="2711054"/>
          </a:xfrm>
        </p:spPr>
        <p:txBody>
          <a:bodyPr/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procedures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choice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depends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situation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suspected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underlying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methods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procedures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employed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X-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nativna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radiografija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detect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bowel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abnormal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patterns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Ultrasonography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ultrasonografija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Ultrasound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often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gallbladder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liver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kidneys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like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gallstones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0A3C5-C287-DD20-D65C-5E1693872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C1147-C02B-B900-D755-078A409437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Multislice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CT (MSCT):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contrast-enhanced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CT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provide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detailed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valuable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diverticulitis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Peritoneal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Lavage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(DPL): DPL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involves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introduction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sterile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cavity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followed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withdrawal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analysis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fluid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detect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bleeding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injury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Laparoscopy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laparoskopija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minimally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invasive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procedure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allows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direct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visualization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therapeutic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14599585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5A00B14-33A4-46BF-BC13-13CC0DEF4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33795" name="Čuvar mesta za sadržaj 2">
            <a:extLst>
              <a:ext uri="{FF2B5EF4-FFF2-40B4-BE49-F238E27FC236}">
                <a16:creationId xmlns:a16="http://schemas.microsoft.com/office/drawing/2014/main" id="{5D4C06A0-900A-E9EC-AFF3-61DFFA02B2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2879"/>
            <a:ext cx="6400800" cy="271224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concluding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consideration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should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emphasized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detailed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history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physical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crucial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establishing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accurate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("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assessment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predates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procedures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").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initial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essential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guiding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investigations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ensuring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appropriate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management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patient's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893EB9B5-CBF6-E5EF-E061-8FEF16953D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Assessment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D69352FC-AEF1-F225-AC95-3883664546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altLang="sr-Latn-RS"/>
              <a:t>BSI/Scene Safety</a:t>
            </a:r>
          </a:p>
          <a:p>
            <a:pPr algn="ctr">
              <a:buFontTx/>
              <a:buNone/>
            </a:pPr>
            <a:r>
              <a:rPr lang="en-US" altLang="sr-Latn-RS"/>
              <a:t>Initial Assessment: Sick/Not Sick</a:t>
            </a:r>
          </a:p>
          <a:p>
            <a:pPr algn="ctr">
              <a:buFontTx/>
              <a:buNone/>
            </a:pPr>
            <a:r>
              <a:rPr lang="en-US" altLang="sr-Latn-RS"/>
              <a:t>Focused Exam</a:t>
            </a:r>
          </a:p>
          <a:p>
            <a:pPr algn="ctr">
              <a:buFontTx/>
              <a:buNone/>
            </a:pPr>
            <a:r>
              <a:rPr lang="en-US" altLang="sr-Latn-RS"/>
              <a:t>Detailed Exam</a:t>
            </a:r>
          </a:p>
          <a:p>
            <a:pPr algn="ctr">
              <a:buFontTx/>
              <a:buNone/>
            </a:pPr>
            <a:r>
              <a:rPr lang="en-US" altLang="sr-Latn-RS"/>
              <a:t>Assessment</a:t>
            </a:r>
          </a:p>
          <a:p>
            <a:pPr algn="ctr">
              <a:buFontTx/>
              <a:buNone/>
            </a:pPr>
            <a:r>
              <a:rPr lang="en-US" altLang="sr-Latn-RS"/>
              <a:t>Plan/treatment</a:t>
            </a:r>
          </a:p>
        </p:txBody>
      </p:sp>
    </p:spTree>
    <p:extLst>
      <p:ext uri="{BB962C8B-B14F-4D97-AF65-F5344CB8AC3E}">
        <p14:creationId xmlns:p14="http://schemas.microsoft.com/office/powerpoint/2010/main" val="35306415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137ACE34-DD30-FCF1-EBCB-D6020B2DA6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Signs and Symptoms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434144B8-B8CC-88D7-EDBC-642C630B57F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sr-Latn-RS" sz="2800"/>
              <a:t>Local/diffuse abdominal pain or tenderness</a:t>
            </a:r>
          </a:p>
          <a:p>
            <a:r>
              <a:rPr lang="en-US" altLang="sr-Latn-RS" sz="2800"/>
              <a:t>Guarding</a:t>
            </a:r>
          </a:p>
          <a:p>
            <a:r>
              <a:rPr lang="en-US" altLang="sr-Latn-RS" sz="2800"/>
              <a:t>Rapid, shallow breathing</a:t>
            </a:r>
          </a:p>
          <a:p>
            <a:r>
              <a:rPr lang="en-US" altLang="sr-Latn-RS" sz="2800"/>
              <a:t>Referred pain</a:t>
            </a:r>
          </a:p>
          <a:p>
            <a:r>
              <a:rPr lang="en-US" altLang="sr-Latn-RS" sz="2800"/>
              <a:t>Rebound tenderness</a:t>
            </a:r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7126CE95-B8B5-8FC8-5987-22EF01050B31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sr-Latn-RS" sz="2800"/>
              <a:t>Anorexia, nausea, vomiting</a:t>
            </a:r>
          </a:p>
          <a:p>
            <a:r>
              <a:rPr lang="en-US" altLang="sr-Latn-RS" sz="2800"/>
              <a:t>Abdominal distension</a:t>
            </a:r>
          </a:p>
          <a:p>
            <a:r>
              <a:rPr lang="en-US" altLang="sr-Latn-RS" sz="2800"/>
              <a:t>Constipation or bloody stool</a:t>
            </a:r>
          </a:p>
          <a:p>
            <a:r>
              <a:rPr lang="en-US" altLang="sr-Latn-RS" sz="2800"/>
              <a:t>Tachycardia</a:t>
            </a:r>
          </a:p>
          <a:p>
            <a:r>
              <a:rPr lang="en-US" altLang="sr-Latn-RS" sz="2800"/>
              <a:t>Hypotension</a:t>
            </a:r>
          </a:p>
          <a:p>
            <a:r>
              <a:rPr lang="en-US" altLang="sr-Latn-RS" sz="2800"/>
              <a:t>Fever</a:t>
            </a:r>
          </a:p>
        </p:txBody>
      </p:sp>
    </p:spTree>
    <p:extLst>
      <p:ext uri="{BB962C8B-B14F-4D97-AF65-F5344CB8AC3E}">
        <p14:creationId xmlns:p14="http://schemas.microsoft.com/office/powerpoint/2010/main" val="21211282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36FF41CC-F42E-6B74-3C23-64A474CEFC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History (S)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0F9FD35D-8025-DADC-E8F2-03E67681BE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sr-Latn-RS"/>
              <a:t>Where do you hurt?</a:t>
            </a:r>
          </a:p>
          <a:p>
            <a:pPr lvl="1"/>
            <a:r>
              <a:rPr lang="en-US" altLang="sr-Latn-RS"/>
              <a:t>Know locations of major organs</a:t>
            </a:r>
          </a:p>
          <a:p>
            <a:pPr lvl="1"/>
            <a:r>
              <a:rPr lang="en-US" altLang="sr-Latn-RS"/>
              <a:t>But realize abdominal pain locations do not correlate well with source</a:t>
            </a:r>
          </a:p>
        </p:txBody>
      </p:sp>
    </p:spTree>
    <p:extLst>
      <p:ext uri="{BB962C8B-B14F-4D97-AF65-F5344CB8AC3E}">
        <p14:creationId xmlns:p14="http://schemas.microsoft.com/office/powerpoint/2010/main" val="29972253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DE803EBE-8751-8A83-F37E-F7922CEC3B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History (S)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177CF5D9-F234-74D8-4210-50CAF3FA0C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sr-Latn-RS"/>
              <a:t>Was onset of pain gradual or sudden?</a:t>
            </a:r>
          </a:p>
          <a:p>
            <a:pPr lvl="1"/>
            <a:r>
              <a:rPr lang="en-US" altLang="sr-Latn-RS"/>
              <a:t>Gradual = peritoneal irrigation or hollow organ distension</a:t>
            </a:r>
          </a:p>
          <a:p>
            <a:pPr lvl="1"/>
            <a:r>
              <a:rPr lang="en-US" altLang="sr-Latn-RS"/>
              <a:t>Sudden = perforation, hemorrhage, infarct</a:t>
            </a:r>
          </a:p>
          <a:p>
            <a:r>
              <a:rPr lang="en-US" altLang="sr-Latn-RS"/>
              <a:t>What does pain feel like?</a:t>
            </a:r>
          </a:p>
          <a:p>
            <a:pPr lvl="1"/>
            <a:r>
              <a:rPr lang="en-US" altLang="sr-Latn-RS"/>
              <a:t>Steady pain - inflammatory process</a:t>
            </a:r>
          </a:p>
          <a:p>
            <a:pPr lvl="1"/>
            <a:r>
              <a:rPr lang="en-US" altLang="sr-Latn-RS"/>
              <a:t>Crampy pain - obstructive process</a:t>
            </a:r>
          </a:p>
          <a:p>
            <a:pPr lvl="1"/>
            <a:endParaRPr lang="en-US" altLang="sr-Latn-RS"/>
          </a:p>
          <a:p>
            <a:pPr lvl="1"/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225641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C530685-F08C-4984-A176-1AB62EAE1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13315" name="Čuvar mesta za sadržaj 2">
            <a:extLst>
              <a:ext uri="{FF2B5EF4-FFF2-40B4-BE49-F238E27FC236}">
                <a16:creationId xmlns:a16="http://schemas.microsoft.com/office/drawing/2014/main" id="{B0FAB001-BCBC-FE23-08E4-6AF38A7515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6450"/>
            <a:ext cx="6400800" cy="2711054"/>
          </a:xfrm>
        </p:spPr>
        <p:txBody>
          <a:bodyPr/>
          <a:lstStyle/>
          <a:p>
            <a:pPr marL="0" indent="0" algn="ctr">
              <a:buNone/>
            </a:pP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"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encompasses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collection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diverse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entities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includes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pathological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conditions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within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cavity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their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presentation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seriousness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pathological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substrate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progressive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evolution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require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immediate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hospitalization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surgery</a:t>
            </a:r>
            <a:r>
              <a:rPr lang="sr-Cyrl-R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EA03FBAD-3353-5FC5-F485-9255112C06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History (S)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E50435CD-30EA-54B6-A476-8831D06D54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sr-Latn-RS"/>
              <a:t>Does pain radiate (travel) anywhere?</a:t>
            </a:r>
          </a:p>
          <a:p>
            <a:pPr lvl="1"/>
            <a:r>
              <a:rPr lang="en-US" altLang="sr-Latn-RS"/>
              <a:t>Right shoulder, angle of right scapula = gall bladder, liver, spleen</a:t>
            </a:r>
          </a:p>
          <a:p>
            <a:pPr lvl="1"/>
            <a:r>
              <a:rPr lang="en-US" altLang="sr-Latn-RS"/>
              <a:t>Around flank to groin = kidney, ureter</a:t>
            </a:r>
          </a:p>
        </p:txBody>
      </p:sp>
    </p:spTree>
    <p:extLst>
      <p:ext uri="{BB962C8B-B14F-4D97-AF65-F5344CB8AC3E}">
        <p14:creationId xmlns:p14="http://schemas.microsoft.com/office/powerpoint/2010/main" val="13794012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8177D998-79D3-430C-7B23-3CCEB8B0DE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Referred Pain Locations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19483DB3-D223-7814-4EFF-FE10B8AB1D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RS" altLang="sr-Latn-RS"/>
          </a:p>
        </p:txBody>
      </p:sp>
      <p:pic>
        <p:nvPicPr>
          <p:cNvPr id="32772" name="Picture 4" descr="34_003">
            <a:extLst>
              <a:ext uri="{FF2B5EF4-FFF2-40B4-BE49-F238E27FC236}">
                <a16:creationId xmlns:a16="http://schemas.microsoft.com/office/drawing/2014/main" id="{571EDA0B-1F70-1FA8-31F6-5EE8823E3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981200"/>
            <a:ext cx="6629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99483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8E221C14-B885-65D6-5E68-92AA9FB89B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History (S)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288A6D1E-CEF2-92C2-7076-8BF032DF8C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2209800"/>
            <a:ext cx="8458200" cy="1981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sr-Latn-RS" sz="3600"/>
              <a:t>Duration?</a:t>
            </a:r>
          </a:p>
          <a:p>
            <a:pPr>
              <a:lnSpc>
                <a:spcPct val="90000"/>
              </a:lnSpc>
            </a:pPr>
            <a:r>
              <a:rPr lang="en-US" altLang="sr-Latn-RS" sz="3600"/>
              <a:t>Nausea, vomiting? Bloody? (Coffee grounds emesis?)</a:t>
            </a:r>
          </a:p>
          <a:p>
            <a:pPr>
              <a:lnSpc>
                <a:spcPct val="90000"/>
              </a:lnSpc>
            </a:pPr>
            <a:r>
              <a:rPr lang="en-US" altLang="sr-Latn-RS" sz="3600"/>
              <a:t>Change in urinary habits?  Urine appearance?</a:t>
            </a:r>
          </a:p>
          <a:p>
            <a:pPr>
              <a:lnSpc>
                <a:spcPct val="90000"/>
              </a:lnSpc>
            </a:pPr>
            <a:r>
              <a:rPr lang="en-US" altLang="sr-Latn-RS" sz="3600"/>
              <a:t>Change in bowel habits?  Melena (Dark, tarry stools?)</a:t>
            </a:r>
          </a:p>
          <a:p>
            <a:pPr>
              <a:lnSpc>
                <a:spcPct val="90000"/>
              </a:lnSpc>
            </a:pPr>
            <a:r>
              <a:rPr lang="en-US" altLang="sr-Latn-RS" sz="3600"/>
              <a:t>Regular food/water intake?</a:t>
            </a:r>
          </a:p>
        </p:txBody>
      </p:sp>
    </p:spTree>
    <p:extLst>
      <p:ext uri="{BB962C8B-B14F-4D97-AF65-F5344CB8AC3E}">
        <p14:creationId xmlns:p14="http://schemas.microsoft.com/office/powerpoint/2010/main" val="31000270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B35557CA-7961-67D2-A5EF-38047C6044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History (S)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AF8F9CEA-147D-D409-EC49-D49E403022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2209800"/>
          </a:xfrm>
        </p:spPr>
        <p:txBody>
          <a:bodyPr/>
          <a:lstStyle/>
          <a:p>
            <a:r>
              <a:rPr lang="en-US" altLang="sr-Latn-RS" sz="3600"/>
              <a:t>Females</a:t>
            </a:r>
          </a:p>
          <a:p>
            <a:pPr lvl="1"/>
            <a:r>
              <a:rPr lang="en-US" altLang="sr-Latn-RS" sz="3600"/>
              <a:t>Last menstrual period? </a:t>
            </a:r>
          </a:p>
          <a:p>
            <a:pPr lvl="1"/>
            <a:r>
              <a:rPr lang="en-US" altLang="sr-Latn-RS" sz="3600"/>
              <a:t>Abnormal bleeding?</a:t>
            </a:r>
            <a:r>
              <a:rPr lang="en-US" altLang="sr-Latn-RS"/>
              <a:t> </a:t>
            </a:r>
          </a:p>
        </p:txBody>
      </p:sp>
      <p:sp>
        <p:nvSpPr>
          <p:cNvPr id="34820" name="Text Box 4">
            <a:extLst>
              <a:ext uri="{FF2B5EF4-FFF2-40B4-BE49-F238E27FC236}">
                <a16:creationId xmlns:a16="http://schemas.microsoft.com/office/drawing/2014/main" id="{EAB6D453-57A1-F802-2E58-78118F0CD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4381500"/>
            <a:ext cx="7010400" cy="1393825"/>
          </a:xfrm>
          <a:prstGeom prst="rect">
            <a:avLst/>
          </a:prstGeom>
          <a:solidFill>
            <a:srgbClr val="FF6600"/>
          </a:solidFill>
          <a:ln w="82550" cmpd="thickThin">
            <a:solidFill>
              <a:schemeClr val="tx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sr-Latn-RS" sz="3200"/>
              <a:t>In females, abdominal pain = </a:t>
            </a:r>
          </a:p>
          <a:p>
            <a:pPr algn="ctr">
              <a:spcBef>
                <a:spcPct val="50000"/>
              </a:spcBef>
            </a:pPr>
            <a:r>
              <a:rPr lang="en-US" altLang="sr-Latn-RS" sz="3200"/>
              <a:t>GYN problem until proven otherwise</a:t>
            </a:r>
          </a:p>
        </p:txBody>
      </p:sp>
    </p:spTree>
    <p:extLst>
      <p:ext uri="{BB962C8B-B14F-4D97-AF65-F5344CB8AC3E}">
        <p14:creationId xmlns:p14="http://schemas.microsoft.com/office/powerpoint/2010/main" val="35787472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>
            <a:extLst>
              <a:ext uri="{FF2B5EF4-FFF2-40B4-BE49-F238E27FC236}">
                <a16:creationId xmlns:a16="http://schemas.microsoft.com/office/drawing/2014/main" id="{E6C1C1A9-57BB-DFFE-EF56-43EC57281B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Physical Exam (O)</a:t>
            </a:r>
          </a:p>
        </p:txBody>
      </p:sp>
      <p:sp>
        <p:nvSpPr>
          <p:cNvPr id="35843" name="Rectangle 5">
            <a:extLst>
              <a:ext uri="{FF2B5EF4-FFF2-40B4-BE49-F238E27FC236}">
                <a16:creationId xmlns:a16="http://schemas.microsoft.com/office/drawing/2014/main" id="{968CAF64-481E-0870-DA24-E232FEBB03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sr-Latn-RS"/>
              <a:t>General Appearance</a:t>
            </a:r>
          </a:p>
          <a:p>
            <a:pPr lvl="1"/>
            <a:r>
              <a:rPr lang="en-US" altLang="sr-Latn-RS" sz="3200"/>
              <a:t>Lies perfectly still </a:t>
            </a:r>
            <a:r>
              <a:rPr lang="en-US" altLang="sr-Latn-RS" sz="3200">
                <a:sym typeface="Monotype Sorts" pitchFamily="2" charset="2"/>
              </a:rPr>
              <a:t>suspect</a:t>
            </a:r>
            <a:r>
              <a:rPr lang="en-US" altLang="sr-Latn-RS" sz="3200"/>
              <a:t> inflammation, peritonitis</a:t>
            </a:r>
          </a:p>
          <a:p>
            <a:pPr lvl="1"/>
            <a:r>
              <a:rPr lang="en-US" altLang="sr-Latn-RS" sz="3200"/>
              <a:t>Restless, writhing </a:t>
            </a:r>
            <a:r>
              <a:rPr lang="en-US" altLang="sr-Latn-RS" sz="3200">
                <a:sym typeface="Monotype Sorts" pitchFamily="2" charset="2"/>
              </a:rPr>
              <a:t>suspect</a:t>
            </a:r>
            <a:r>
              <a:rPr lang="en-US" altLang="sr-Latn-RS" sz="3200"/>
              <a:t> obstruction</a:t>
            </a:r>
          </a:p>
          <a:p>
            <a:r>
              <a:rPr lang="en-US" altLang="sr-Latn-RS"/>
              <a:t>Abdominal distension?</a:t>
            </a:r>
          </a:p>
          <a:p>
            <a:r>
              <a:rPr lang="en-US" altLang="sr-Latn-RS"/>
              <a:t>Ecchymosis around umbilicus, flanks?</a:t>
            </a:r>
          </a:p>
          <a:p>
            <a:r>
              <a:rPr lang="en-US" altLang="sr-Latn-RS"/>
              <a:t>Obvious bleeding noted?</a:t>
            </a:r>
          </a:p>
        </p:txBody>
      </p:sp>
    </p:spTree>
    <p:extLst>
      <p:ext uri="{BB962C8B-B14F-4D97-AF65-F5344CB8AC3E}">
        <p14:creationId xmlns:p14="http://schemas.microsoft.com/office/powerpoint/2010/main" val="10462930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C8CE8C04-C1D0-331D-0EF2-73B806E8D4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Physical Exam (O)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DA714E23-7B51-CE4C-E968-E282AF6F9F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2209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sr-Latn-RS"/>
              <a:t>Vital signs</a:t>
            </a:r>
          </a:p>
          <a:p>
            <a:pPr lvl="1">
              <a:lnSpc>
                <a:spcPct val="90000"/>
              </a:lnSpc>
            </a:pPr>
            <a:r>
              <a:rPr lang="en-US" altLang="sr-Latn-RS" sz="3200"/>
              <a:t>Tachycardia</a:t>
            </a:r>
            <a:r>
              <a:rPr lang="en-US" altLang="sr-Latn-RS" sz="3200">
                <a:sym typeface="Monotype Sorts" pitchFamily="2" charset="2"/>
              </a:rPr>
              <a:t></a:t>
            </a:r>
            <a:r>
              <a:rPr lang="en-US" altLang="sr-Latn-RS" sz="3200"/>
              <a:t> ? Early shock (more important than BP)</a:t>
            </a:r>
          </a:p>
          <a:p>
            <a:pPr lvl="1">
              <a:lnSpc>
                <a:spcPct val="90000"/>
              </a:lnSpc>
            </a:pPr>
            <a:r>
              <a:rPr lang="en-US" altLang="sr-Latn-RS" sz="3200"/>
              <a:t>Rapid shallow breathing</a:t>
            </a:r>
            <a:r>
              <a:rPr lang="en-US" altLang="sr-Latn-RS" sz="3200">
                <a:sym typeface="Monotype Sorts" pitchFamily="2" charset="2"/>
              </a:rPr>
              <a:t> peritonitis</a:t>
            </a:r>
          </a:p>
          <a:p>
            <a:pPr lvl="1">
              <a:lnSpc>
                <a:spcPct val="90000"/>
              </a:lnSpc>
            </a:pPr>
            <a:r>
              <a:rPr lang="en-US" altLang="sr-Latn-RS" sz="3200">
                <a:sym typeface="Monotype Sorts" pitchFamily="2" charset="2"/>
              </a:rPr>
              <a:t>Postural changes may indicate internal bleeding</a:t>
            </a:r>
          </a:p>
          <a:p>
            <a:pPr lvl="1">
              <a:lnSpc>
                <a:spcPct val="90000"/>
              </a:lnSpc>
            </a:pPr>
            <a:r>
              <a:rPr lang="en-US" altLang="sr-Latn-RS" sz="3200">
                <a:sym typeface="Monotype Sorts" pitchFamily="2" charset="2"/>
              </a:rPr>
              <a:t>Signs of shock?</a:t>
            </a:r>
            <a:endParaRPr lang="en-US" altLang="sr-Latn-RS" sz="3200"/>
          </a:p>
        </p:txBody>
      </p:sp>
    </p:spTree>
    <p:extLst>
      <p:ext uri="{BB962C8B-B14F-4D97-AF65-F5344CB8AC3E}">
        <p14:creationId xmlns:p14="http://schemas.microsoft.com/office/powerpoint/2010/main" val="5735283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358AAADA-0F47-DAED-72A2-533488243C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Physical Exam (O)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68E5B24E-C105-F069-B2B2-18CCD6BA3D3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sr-Latn-RS" sz="2800"/>
              <a:t>Palpate each quadrant</a:t>
            </a:r>
          </a:p>
          <a:p>
            <a:pPr lvl="1">
              <a:lnSpc>
                <a:spcPct val="90000"/>
              </a:lnSpc>
            </a:pPr>
            <a:r>
              <a:rPr lang="en-US" altLang="sr-Latn-RS"/>
              <a:t>Work toward area of pain</a:t>
            </a:r>
          </a:p>
          <a:p>
            <a:pPr lvl="1">
              <a:lnSpc>
                <a:spcPct val="90000"/>
              </a:lnSpc>
            </a:pPr>
            <a:r>
              <a:rPr lang="en-US" altLang="sr-Latn-RS" u="sng"/>
              <a:t>Warm</a:t>
            </a:r>
            <a:r>
              <a:rPr lang="en-US" altLang="sr-Latn-RS"/>
              <a:t> </a:t>
            </a:r>
            <a:r>
              <a:rPr lang="en-US" altLang="sr-Latn-RS" u="sng"/>
              <a:t>hands</a:t>
            </a:r>
            <a:endParaRPr lang="en-US" altLang="sr-Latn-RS"/>
          </a:p>
          <a:p>
            <a:pPr lvl="1">
              <a:lnSpc>
                <a:spcPct val="90000"/>
              </a:lnSpc>
            </a:pPr>
            <a:r>
              <a:rPr lang="en-US" altLang="sr-Latn-RS"/>
              <a:t>Patient on back, knee bent (if possible)</a:t>
            </a:r>
          </a:p>
          <a:p>
            <a:pPr lvl="1">
              <a:lnSpc>
                <a:spcPct val="90000"/>
              </a:lnSpc>
            </a:pPr>
            <a:r>
              <a:rPr lang="en-US" altLang="sr-Latn-RS"/>
              <a:t>Note tenderness, rigidity, guarding, masses</a:t>
            </a:r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076EA7C0-7D77-D84C-6DCC-E82DAB6142E7}"/>
              </a:ext>
            </a:extLst>
          </p:cNvPr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37893" name="Picture 5" descr="GYNAbd2">
            <a:extLst>
              <a:ext uri="{FF2B5EF4-FFF2-40B4-BE49-F238E27FC236}">
                <a16:creationId xmlns:a16="http://schemas.microsoft.com/office/drawing/2014/main" id="{6BAE73C2-9D6F-DF9E-F5BB-9EFACC3EB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057400"/>
            <a:ext cx="4114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472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467070A5-AE7F-9618-A9AD-2040BF95B8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Special Considerations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9A64F7ED-5ED5-FB8A-F45D-065EB23B1A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2438400"/>
            <a:ext cx="7772400" cy="4114800"/>
          </a:xfrm>
        </p:spPr>
        <p:txBody>
          <a:bodyPr/>
          <a:lstStyle/>
          <a:p>
            <a:r>
              <a:rPr lang="en-US" altLang="sr-Latn-RS"/>
              <a:t>In </a:t>
            </a:r>
            <a:r>
              <a:rPr lang="en-US" altLang="sr-Latn-RS" u="sng"/>
              <a:t>adults &gt; 30</a:t>
            </a:r>
            <a:r>
              <a:rPr lang="en-US" altLang="sr-Latn-RS"/>
              <a:t>, consider possibility of referred </a:t>
            </a:r>
            <a:r>
              <a:rPr lang="en-US" altLang="sr-Latn-RS" u="sng"/>
              <a:t>cardiac pain</a:t>
            </a:r>
            <a:r>
              <a:rPr lang="en-US" altLang="sr-Latn-RS"/>
              <a:t>.</a:t>
            </a:r>
          </a:p>
          <a:p>
            <a:r>
              <a:rPr lang="en-US" altLang="sr-Latn-RS"/>
              <a:t>In </a:t>
            </a:r>
            <a:r>
              <a:rPr lang="en-US" altLang="sr-Latn-RS" u="sng"/>
              <a:t>females</a:t>
            </a:r>
            <a:r>
              <a:rPr lang="en-US" altLang="sr-Latn-RS"/>
              <a:t>, consider possible gyn problem, especially </a:t>
            </a:r>
            <a:r>
              <a:rPr lang="en-US" altLang="sr-Latn-RS" u="sng"/>
              <a:t>tubal ectopic</a:t>
            </a:r>
            <a:r>
              <a:rPr lang="en-US" altLang="sr-Latn-RS"/>
              <a:t> pregnancy</a:t>
            </a:r>
          </a:p>
          <a:p>
            <a:r>
              <a:rPr lang="en-US" altLang="sr-Latn-RS"/>
              <a:t>Geriatric patients may present with atypical signs and symptoms</a:t>
            </a:r>
          </a:p>
          <a:p>
            <a:r>
              <a:rPr lang="en-US" altLang="sr-Latn-RS"/>
              <a:t>Never underestimate injury from trauma</a:t>
            </a:r>
          </a:p>
        </p:txBody>
      </p:sp>
    </p:spTree>
    <p:extLst>
      <p:ext uri="{BB962C8B-B14F-4D97-AF65-F5344CB8AC3E}">
        <p14:creationId xmlns:p14="http://schemas.microsoft.com/office/powerpoint/2010/main" val="10581090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2DE6F730-1592-819E-5F4A-BAF06F5050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ALS Indicators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D06346D7-928E-48D8-C71C-9E66D7E51D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sr-Latn-RS"/>
              <a:t>Shock signs &amp; symptoms:</a:t>
            </a:r>
          </a:p>
          <a:p>
            <a:pPr lvl="1">
              <a:lnSpc>
                <a:spcPct val="90000"/>
              </a:lnSpc>
            </a:pPr>
            <a:r>
              <a:rPr lang="en-US" altLang="sr-Latn-RS"/>
              <a:t>Poor skin signs (pale, diaphoresis)</a:t>
            </a:r>
          </a:p>
          <a:p>
            <a:pPr lvl="1">
              <a:lnSpc>
                <a:spcPct val="90000"/>
              </a:lnSpc>
            </a:pPr>
            <a:r>
              <a:rPr lang="en-US" altLang="sr-Latn-RS"/>
              <a:t>Sustained tachycardia</a:t>
            </a:r>
          </a:p>
          <a:p>
            <a:pPr lvl="1">
              <a:lnSpc>
                <a:spcPct val="90000"/>
              </a:lnSpc>
            </a:pPr>
            <a:r>
              <a:rPr lang="en-US" altLang="sr-Latn-RS"/>
              <a:t>Hypotension</a:t>
            </a:r>
          </a:p>
          <a:p>
            <a:pPr>
              <a:lnSpc>
                <a:spcPct val="90000"/>
              </a:lnSpc>
            </a:pPr>
            <a:r>
              <a:rPr lang="en-US" altLang="sr-Latn-RS"/>
              <a:t>Unstable vital signs</a:t>
            </a:r>
          </a:p>
          <a:p>
            <a:pPr>
              <a:lnSpc>
                <a:spcPct val="90000"/>
              </a:lnSpc>
            </a:pPr>
            <a:r>
              <a:rPr lang="en-US" altLang="sr-Latn-RS"/>
              <a:t>Positive postural changes</a:t>
            </a:r>
          </a:p>
          <a:p>
            <a:pPr>
              <a:lnSpc>
                <a:spcPct val="90000"/>
              </a:lnSpc>
            </a:pPr>
            <a:r>
              <a:rPr lang="en-US" altLang="sr-Latn-RS"/>
              <a:t>Evidence of on-going bleeding</a:t>
            </a:r>
          </a:p>
          <a:p>
            <a:pPr>
              <a:lnSpc>
                <a:spcPct val="90000"/>
              </a:lnSpc>
            </a:pPr>
            <a:r>
              <a:rPr lang="en-US" altLang="sr-Latn-RS"/>
              <a:t>Severe, unremitting pain</a:t>
            </a:r>
          </a:p>
        </p:txBody>
      </p:sp>
    </p:spTree>
    <p:extLst>
      <p:ext uri="{BB962C8B-B14F-4D97-AF65-F5344CB8AC3E}">
        <p14:creationId xmlns:p14="http://schemas.microsoft.com/office/powerpoint/2010/main" val="18533231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BA8B9190-5795-6F5A-72BC-57B53100BF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Patient Care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AC10F0BD-9B4D-49D1-972B-99AA10B8E6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altLang="sr-Latn-RS"/>
              <a:t>Medics?</a:t>
            </a:r>
          </a:p>
          <a:p>
            <a:pPr algn="ctr">
              <a:buFontTx/>
              <a:buNone/>
            </a:pPr>
            <a:r>
              <a:rPr lang="en-US" altLang="sr-Latn-RS"/>
              <a:t>Airway management/suctioning</a:t>
            </a:r>
          </a:p>
          <a:p>
            <a:pPr algn="ctr">
              <a:buFontTx/>
              <a:buNone/>
            </a:pPr>
            <a:r>
              <a:rPr lang="en-US" altLang="sr-Latn-RS"/>
              <a:t>Patient position of comfort</a:t>
            </a:r>
          </a:p>
          <a:p>
            <a:pPr algn="ctr">
              <a:buFontTx/>
              <a:buNone/>
            </a:pPr>
            <a:r>
              <a:rPr lang="en-US" altLang="sr-Latn-RS"/>
              <a:t>Provide O2</a:t>
            </a:r>
          </a:p>
          <a:p>
            <a:pPr algn="ctr">
              <a:buFontTx/>
              <a:buNone/>
            </a:pPr>
            <a:r>
              <a:rPr lang="en-US" altLang="sr-Latn-RS"/>
              <a:t>Maintain body temperature</a:t>
            </a:r>
          </a:p>
          <a:p>
            <a:pPr algn="ctr">
              <a:buFontTx/>
              <a:buNone/>
            </a:pPr>
            <a:r>
              <a:rPr lang="en-US" altLang="sr-Latn-RS"/>
              <a:t>Calm &amp; reassure</a:t>
            </a:r>
          </a:p>
          <a:p>
            <a:pPr algn="ctr">
              <a:buFontTx/>
              <a:buNone/>
            </a:pPr>
            <a:r>
              <a:rPr lang="en-US" altLang="sr-Latn-RS"/>
              <a:t>Monitor vital signs every 5 minutes</a:t>
            </a:r>
          </a:p>
        </p:txBody>
      </p:sp>
    </p:spTree>
    <p:extLst>
      <p:ext uri="{BB962C8B-B14F-4D97-AF65-F5344CB8AC3E}">
        <p14:creationId xmlns:p14="http://schemas.microsoft.com/office/powerpoint/2010/main" val="2850313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78333D-F0EB-4019-9649-ECEE5648C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14339" name="Čuvar mesta za sadržaj 2">
            <a:extLst>
              <a:ext uri="{FF2B5EF4-FFF2-40B4-BE49-F238E27FC236}">
                <a16:creationId xmlns:a16="http://schemas.microsoft.com/office/drawing/2014/main" id="{B6C1CC2D-D672-C2C8-0AC5-9470401642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6450"/>
            <a:ext cx="6400800" cy="2711054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Although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numerous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determine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concept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summary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could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accept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encompasses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three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fundamental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syndromes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syndrome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Ileus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syndrome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Intra-abdominal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bleeding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syndrome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26DF8496-CEEA-6C95-C294-C9D792F06B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Acute Abdomen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2AE7DB20-DE3E-7033-54AA-CCC44A3FC1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sr-Latn-RS"/>
              <a:t>General name for presence of signs, symptoms of inflammation of peritoneum (abdominal lining).</a:t>
            </a:r>
          </a:p>
          <a:p>
            <a:pPr>
              <a:lnSpc>
                <a:spcPct val="90000"/>
              </a:lnSpc>
            </a:pPr>
            <a:r>
              <a:rPr lang="en-US" altLang="sr-Latn-RS"/>
              <a:t>Determining exact cause is irrelevant in pre-hospital medicine.</a:t>
            </a:r>
          </a:p>
          <a:p>
            <a:pPr>
              <a:lnSpc>
                <a:spcPct val="90000"/>
              </a:lnSpc>
            </a:pPr>
            <a:r>
              <a:rPr lang="en-US" altLang="sr-Latn-RS"/>
              <a:t>Important factor is recognizing acute abdomen is present and providing proper patient care.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433320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8B5F4FDD-4948-488F-2592-990F084EBE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Abdominal Anatomy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A73F12B3-648D-8834-1FB4-FD46C313A7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RS" altLang="sr-Latn-RS"/>
          </a:p>
        </p:txBody>
      </p:sp>
      <p:pic>
        <p:nvPicPr>
          <p:cNvPr id="8196" name="Picture 4" descr="19574">
            <a:extLst>
              <a:ext uri="{FF2B5EF4-FFF2-40B4-BE49-F238E27FC236}">
                <a16:creationId xmlns:a16="http://schemas.microsoft.com/office/drawing/2014/main" id="{644C0378-53E8-AF58-2BB4-DD96B8C95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05000"/>
            <a:ext cx="5181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15958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B11A1B85-2EC4-0945-5D01-D0005A9835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Exam Quadrants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9769B1FE-54AD-3DFA-C5B8-BA83479B05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RS" altLang="sr-Latn-RS"/>
          </a:p>
        </p:txBody>
      </p:sp>
      <p:pic>
        <p:nvPicPr>
          <p:cNvPr id="9220" name="Picture 4" descr="19578">
            <a:extLst>
              <a:ext uri="{FF2B5EF4-FFF2-40B4-BE49-F238E27FC236}">
                <a16:creationId xmlns:a16="http://schemas.microsoft.com/office/drawing/2014/main" id="{FE838A28-D408-D506-BAC6-E07704400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81200"/>
            <a:ext cx="45720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65380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522D4F1B-9890-2C15-E3AA-252B5D8440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Differential Diagnosis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E8D5648D-A172-22AD-FC77-62E4FDB5C5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RS" altLang="sr-Latn-RS"/>
          </a:p>
        </p:txBody>
      </p:sp>
      <p:pic>
        <p:nvPicPr>
          <p:cNvPr id="10244" name="Picture 4" descr="abpaincauses">
            <a:extLst>
              <a:ext uri="{FF2B5EF4-FFF2-40B4-BE49-F238E27FC236}">
                <a16:creationId xmlns:a16="http://schemas.microsoft.com/office/drawing/2014/main" id="{D23178C5-6001-B94D-C218-741F392A3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75312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80F66E18-BC07-4D2C-7A5B-CFE815AC19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Abdominal Aortic Aneurysm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BFF18825-7FE3-18B7-022A-EB767A1B33A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sr-Latn-RS" sz="2400"/>
              <a:t>Localized weakness of blood vessel wall with dilation (like bubble on tire)</a:t>
            </a:r>
          </a:p>
          <a:p>
            <a:r>
              <a:rPr lang="en-US" altLang="sr-Latn-RS" sz="2400"/>
              <a:t>Pulsating mass in abdomen</a:t>
            </a:r>
          </a:p>
          <a:p>
            <a:r>
              <a:rPr lang="en-US" altLang="sr-Latn-RS" sz="2400"/>
              <a:t>Can cause lower back pain</a:t>
            </a:r>
          </a:p>
          <a:p>
            <a:r>
              <a:rPr lang="en-US" altLang="sr-Latn-RS" sz="2400"/>
              <a:t>Rupture   shock, exsanguination</a:t>
            </a:r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BD2C83F0-F2CD-6058-A0FE-37471F233E3C}"/>
              </a:ext>
            </a:extLst>
          </p:cNvPr>
          <p:cNvSpPr>
            <a:spLocks noGrp="1" noChangeArrowheads="1" noTextEdit="1"/>
          </p:cNvSpPr>
          <p:nvPr>
            <p:ph type="clipArt" sz="half" idx="2"/>
          </p:nvPr>
        </p:nvSpPr>
        <p:spPr/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72EB4E1D-E6F7-AC80-66DE-62D2693EE5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4419600"/>
            <a:ext cx="466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sr-Latn-RS">
                <a:sym typeface="Monotype Sorts" pitchFamily="2" charset="2"/>
              </a:rPr>
              <a:t></a:t>
            </a:r>
          </a:p>
        </p:txBody>
      </p:sp>
      <p:pic>
        <p:nvPicPr>
          <p:cNvPr id="11270" name="Picture 6" descr="Aortic dissection">
            <a:extLst>
              <a:ext uri="{FF2B5EF4-FFF2-40B4-BE49-F238E27FC236}">
                <a16:creationId xmlns:a16="http://schemas.microsoft.com/office/drawing/2014/main" id="{0950E4C6-B583-7561-AB46-E47FB8D35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81200"/>
            <a:ext cx="381000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40756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C2E544D6-DF27-C1C1-580D-43550F248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Appendicitis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B1D91B66-0FCB-6851-F4C2-56781EA0643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sr-Latn-RS" sz="2800"/>
              <a:t>Usually due to obstruction with fecalith</a:t>
            </a:r>
          </a:p>
          <a:p>
            <a:r>
              <a:rPr lang="en-US" altLang="sr-Latn-RS" sz="2800"/>
              <a:t>Appendix becomes swollen, inflamed  gangrene, possible perforation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2E291D02-447D-319B-3F93-7DA407386539}"/>
              </a:ext>
            </a:extLst>
          </p:cNvPr>
          <p:cNvSpPr>
            <a:spLocks noGrp="1" noChangeArrowheads="1" noTextEdit="1"/>
          </p:cNvSpPr>
          <p:nvPr>
            <p:ph type="chart" sz="half" idx="2"/>
          </p:nvPr>
        </p:nvSpPr>
        <p:spPr/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8BD13AEF-0149-306F-F49E-3F292A4F6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9475" y="2895600"/>
            <a:ext cx="466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sr-Latn-RS">
                <a:sym typeface="Monotype Sorts" pitchFamily="2" charset="2"/>
              </a:rPr>
              <a:t></a:t>
            </a:r>
          </a:p>
        </p:txBody>
      </p:sp>
      <p:pic>
        <p:nvPicPr>
          <p:cNvPr id="12294" name="Picture 6" descr="appendicitis">
            <a:extLst>
              <a:ext uri="{FF2B5EF4-FFF2-40B4-BE49-F238E27FC236}">
                <a16:creationId xmlns:a16="http://schemas.microsoft.com/office/drawing/2014/main" id="{C531D850-1FB9-28B5-4CA5-1AF082A8A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57400"/>
            <a:ext cx="3886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34089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CE946BDF-33B1-F1F9-E892-5BF7856346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Appendicitis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D6DBD5AE-5EB5-6E81-3F48-62A5E56CEA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sr-Latn-RS"/>
              <a:t>Pain begins periumbilical; moves to RLQ</a:t>
            </a:r>
          </a:p>
          <a:p>
            <a:r>
              <a:rPr lang="en-US" altLang="sr-Latn-RS"/>
              <a:t>Nausea, vomiting, anorexia, fever</a:t>
            </a:r>
          </a:p>
          <a:p>
            <a:r>
              <a:rPr lang="en-US" altLang="sr-Latn-RS"/>
              <a:t>Patient lies on side; right hip, knee flexed</a:t>
            </a:r>
          </a:p>
          <a:p>
            <a:r>
              <a:rPr lang="en-US" altLang="sr-Latn-RS"/>
              <a:t>Pain may </a:t>
            </a:r>
            <a:r>
              <a:rPr lang="en-US" altLang="sr-Latn-RS" u="sng"/>
              <a:t>not</a:t>
            </a:r>
            <a:r>
              <a:rPr lang="en-US" altLang="sr-Latn-RS"/>
              <a:t> localize to RLQ if appendix in odd location</a:t>
            </a:r>
          </a:p>
          <a:p>
            <a:r>
              <a:rPr lang="en-US" altLang="sr-Latn-RS"/>
              <a:t>Sudden relief of pain = possible perforation</a:t>
            </a:r>
          </a:p>
        </p:txBody>
      </p:sp>
    </p:spTree>
    <p:extLst>
      <p:ext uri="{BB962C8B-B14F-4D97-AF65-F5344CB8AC3E}">
        <p14:creationId xmlns:p14="http://schemas.microsoft.com/office/powerpoint/2010/main" val="31282422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7BB4A568-A751-0D02-9056-4F095F1714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Bowel Obstruction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CB86435A-9737-7D04-8A7C-36B22972F4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sr-Latn-RS" sz="3600"/>
              <a:t>Blockage of inside of intestine</a:t>
            </a:r>
          </a:p>
          <a:p>
            <a:pPr>
              <a:lnSpc>
                <a:spcPct val="90000"/>
              </a:lnSpc>
            </a:pPr>
            <a:r>
              <a:rPr lang="en-US" altLang="sr-Latn-RS" sz="3600"/>
              <a:t>Interrupts normal flow of contents</a:t>
            </a:r>
          </a:p>
          <a:p>
            <a:pPr>
              <a:lnSpc>
                <a:spcPct val="90000"/>
              </a:lnSpc>
            </a:pPr>
            <a:r>
              <a:rPr lang="en-US" altLang="sr-Latn-RS" sz="3600"/>
              <a:t>Causes include adhesions, hernias, fecal impactions, tumors</a:t>
            </a:r>
          </a:p>
          <a:p>
            <a:pPr>
              <a:lnSpc>
                <a:spcPct val="90000"/>
              </a:lnSpc>
            </a:pPr>
            <a:r>
              <a:rPr lang="en-US" altLang="sr-Latn-RS" sz="3600"/>
              <a:t>Cramping abdominal pain, nausea, vomiting (often of fecal matter), abdominal distension</a:t>
            </a:r>
          </a:p>
        </p:txBody>
      </p:sp>
    </p:spTree>
    <p:extLst>
      <p:ext uri="{BB962C8B-B14F-4D97-AF65-F5344CB8AC3E}">
        <p14:creationId xmlns:p14="http://schemas.microsoft.com/office/powerpoint/2010/main" val="14173574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A6C157D4-6740-25B3-76F0-259C6E7E24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Cholecystitis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0438BAF9-272A-D5E0-3CEC-0000573F451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sr-Latn-RS" sz="2400"/>
              <a:t>Inflammation of gall bladder</a:t>
            </a:r>
          </a:p>
          <a:p>
            <a:r>
              <a:rPr lang="en-US" altLang="sr-Latn-RS" sz="2400"/>
              <a:t>Commonly associated with gall stones</a:t>
            </a:r>
          </a:p>
          <a:p>
            <a:r>
              <a:rPr lang="en-US" altLang="sr-Latn-RS" sz="2400"/>
              <a:t>More common in 30 to 50 year old females</a:t>
            </a:r>
          </a:p>
          <a:p>
            <a:r>
              <a:rPr lang="en-US" altLang="sr-Latn-RS" sz="2400"/>
              <a:t>Nausea, vomiting; RUQ pain, tenderness; fever</a:t>
            </a:r>
          </a:p>
          <a:p>
            <a:r>
              <a:rPr lang="en-US" altLang="sr-Latn-RS" sz="2400"/>
              <a:t>Attacks triggered by ingestion of fatty foods</a:t>
            </a:r>
          </a:p>
        </p:txBody>
      </p:sp>
      <p:pic>
        <p:nvPicPr>
          <p:cNvPr id="15364" name="Picture 4" descr="JAMA_Digestive_Liver_lev20_AcuteCholecystitis_JPP_01">
            <a:extLst>
              <a:ext uri="{FF2B5EF4-FFF2-40B4-BE49-F238E27FC236}">
                <a16:creationId xmlns:a16="http://schemas.microsoft.com/office/drawing/2014/main" id="{129960B3-A253-D3E3-424E-9B3BF6FD9F88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2013" y="2057400"/>
            <a:ext cx="3762375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08688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6A18E95A-6276-5A80-245F-E9CE170B3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Diverticulitis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3C66F74E-B3E3-3CE8-6BDE-52A7F586FB0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sr-Latn-RS" sz="2800"/>
              <a:t>Pouches become blocked and infected with fecal matter causing inflammation.</a:t>
            </a:r>
          </a:p>
          <a:p>
            <a:r>
              <a:rPr lang="en-US" altLang="sr-Latn-RS" sz="2800"/>
              <a:t>Pain, perforation, severe peritonitis.</a:t>
            </a:r>
          </a:p>
          <a:p>
            <a:endParaRPr lang="en-US" altLang="sr-Latn-RS" sz="2800"/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06D4771E-6468-1611-05E9-40AEC7431BA9}"/>
              </a:ext>
            </a:extLst>
          </p:cNvPr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16389" name="Picture 5" descr="diverticulitis-lg">
            <a:extLst>
              <a:ext uri="{FF2B5EF4-FFF2-40B4-BE49-F238E27FC236}">
                <a16:creationId xmlns:a16="http://schemas.microsoft.com/office/drawing/2014/main" id="{BFC31593-97C4-1800-3ABD-7DC97492D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1200"/>
            <a:ext cx="38862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1512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02B02AF-30AD-437D-B026-6D992F634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15363" name="Čuvar mesta za sadržaj 2">
            <a:extLst>
              <a:ext uri="{FF2B5EF4-FFF2-40B4-BE49-F238E27FC236}">
                <a16:creationId xmlns:a16="http://schemas.microsoft.com/office/drawing/2014/main" id="{37B8F658-1B00-06D2-0378-B1100A25048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2879"/>
            <a:ext cx="6400800" cy="271224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However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classification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should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accepted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conditionally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lesser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greater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interplay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pathological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anatomical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substrates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three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mentioned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syndromes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0F27C15-9A86-0A48-D3D2-3246E8A6E1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Peptic Ulcer Disease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A2C3A7EC-F5A2-C611-84A2-0B2ADBC997A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sr-Latn-RS" sz="2400"/>
              <a:t>Steady, well-localized epigastric or LUQ pain</a:t>
            </a:r>
          </a:p>
          <a:p>
            <a:r>
              <a:rPr lang="en-US" altLang="sr-Latn-RS" sz="2400"/>
              <a:t>Described as a “burning”, “gnawing”, “aching”</a:t>
            </a:r>
          </a:p>
          <a:p>
            <a:r>
              <a:rPr lang="en-US" altLang="sr-Latn-RS" sz="2400"/>
              <a:t>Increased by coffee, stress, spicy food, smoking</a:t>
            </a:r>
          </a:p>
          <a:p>
            <a:r>
              <a:rPr lang="en-US" altLang="sr-Latn-RS" sz="2400"/>
              <a:t>Decreased by alkaline food, antacids</a:t>
            </a:r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DDBE49AE-537F-FF17-5D2E-EFB9C3C958E4}"/>
              </a:ext>
            </a:extLst>
          </p:cNvPr>
          <p:cNvSpPr>
            <a:spLocks noGrp="1" noChangeArrowheads="1" noTextEdit="1"/>
          </p:cNvSpPr>
          <p:nvPr>
            <p:ph type="chart" sz="half" idx="2"/>
          </p:nvPr>
        </p:nvSpPr>
        <p:spPr/>
      </p:sp>
      <p:pic>
        <p:nvPicPr>
          <p:cNvPr id="17413" name="Picture 5" descr="peptic_ulcer">
            <a:extLst>
              <a:ext uri="{FF2B5EF4-FFF2-40B4-BE49-F238E27FC236}">
                <a16:creationId xmlns:a16="http://schemas.microsoft.com/office/drawing/2014/main" id="{CFDE8909-1385-7D95-AF2B-73B4E79E3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57400"/>
            <a:ext cx="3886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94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3FE30D2E-5DD0-54BF-32EF-6933CDC2A0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Peptic Ulcer Disease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78A8F90-7D85-6C9A-6439-8D1A486437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sr-Latn-RS"/>
              <a:t>Erosion of the lining of the stomach, duodenum, or esophagus</a:t>
            </a:r>
          </a:p>
          <a:p>
            <a:r>
              <a:rPr lang="en-US" altLang="sr-Latn-RS"/>
              <a:t>May cause massive GI bleed</a:t>
            </a:r>
          </a:p>
          <a:p>
            <a:r>
              <a:rPr lang="en-US" altLang="sr-Latn-RS"/>
              <a:t>Patient lies very still with complaint of intense, steady pain, rigid abdomen with exam, suspect perforation</a:t>
            </a:r>
          </a:p>
        </p:txBody>
      </p:sp>
    </p:spTree>
    <p:extLst>
      <p:ext uri="{BB962C8B-B14F-4D97-AF65-F5344CB8AC3E}">
        <p14:creationId xmlns:p14="http://schemas.microsoft.com/office/powerpoint/2010/main" val="115940870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7CE2F02-0312-09D3-F94F-3208395351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Ectopic Pregnancy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5F28CE39-D96A-E4EB-13BA-490B246A9A8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sr-Latn-RS" sz="2800"/>
              <a:t>Fertilized egg is implanted outside the uterus.</a:t>
            </a:r>
          </a:p>
          <a:p>
            <a:r>
              <a:rPr lang="en-US" altLang="sr-Latn-RS" sz="2800"/>
              <a:t>Growth causes rupture and can lead to massive bleeding.</a:t>
            </a:r>
          </a:p>
          <a:p>
            <a:r>
              <a:rPr lang="en-US" altLang="sr-Latn-RS" sz="2800"/>
              <a:t>Patient c/o of severe RLQ or LLQ pain with radiation.</a:t>
            </a:r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1F3F3ED7-737C-8243-98DA-8283D7D16BF1}"/>
              </a:ext>
            </a:extLst>
          </p:cNvPr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19461" name="Picture 5" descr="46_009">
            <a:extLst>
              <a:ext uri="{FF2B5EF4-FFF2-40B4-BE49-F238E27FC236}">
                <a16:creationId xmlns:a16="http://schemas.microsoft.com/office/drawing/2014/main" id="{99164555-2E3F-7EE4-DC10-2E2C6D5C5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057400"/>
            <a:ext cx="4038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651931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05644767-BE77-52D7-FF88-5818CD62D3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Gastroesophageal Reflux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24ABA4BF-D4AA-2C9E-E507-76FF8C9AC10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sr-Latn-RS" sz="2800"/>
              <a:t>Also known as GERD</a:t>
            </a:r>
          </a:p>
          <a:p>
            <a:r>
              <a:rPr lang="en-US" altLang="sr-Latn-RS" sz="2800"/>
              <a:t>Signs and symptoms can mimic cardiac pain.</a:t>
            </a:r>
          </a:p>
          <a:p>
            <a:r>
              <a:rPr lang="en-US" altLang="sr-Latn-RS" sz="2800"/>
              <a:t>Usually onset after eating.</a:t>
            </a:r>
          </a:p>
          <a:p>
            <a:r>
              <a:rPr lang="en-US" altLang="sr-Latn-RS" sz="2800"/>
              <a:t>Typically resolved with medication.</a:t>
            </a:r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28119FF1-3EB7-EAFC-38A2-B0A0BFDAB0D7}"/>
              </a:ext>
            </a:extLst>
          </p:cNvPr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21509" name="Picture 5" descr="gastroesophageal_reflux">
            <a:extLst>
              <a:ext uri="{FF2B5EF4-FFF2-40B4-BE49-F238E27FC236}">
                <a16:creationId xmlns:a16="http://schemas.microsoft.com/office/drawing/2014/main" id="{ACE6D01A-8F0C-37AF-64B1-AF20133EA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81200"/>
            <a:ext cx="3810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588519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DAA23BB5-12EC-F86D-0904-8B71682381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Inguinal Hernia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D18BAA70-47C1-FD75-222A-30879BFED69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sr-Latn-RS" sz="2800"/>
              <a:t>Protrusion of the intestine through a tear in the inguinal canal.</a:t>
            </a:r>
          </a:p>
          <a:p>
            <a:pPr>
              <a:lnSpc>
                <a:spcPct val="90000"/>
              </a:lnSpc>
            </a:pPr>
            <a:r>
              <a:rPr lang="en-US" altLang="sr-Latn-RS" sz="2800"/>
              <a:t>Usually identified by abnormal mass in lower quadrant, with or without pain.</a:t>
            </a:r>
          </a:p>
          <a:p>
            <a:pPr>
              <a:lnSpc>
                <a:spcPct val="90000"/>
              </a:lnSpc>
            </a:pPr>
            <a:r>
              <a:rPr lang="en-US" altLang="sr-Latn-RS" sz="2800"/>
              <a:t>Strangulation can lead to necrosis.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sr-Latn-RS" sz="2400"/>
              <a:t> </a:t>
            </a:r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92018DC2-80A3-F9E0-7869-A7EAC692BC8B}"/>
              </a:ext>
            </a:extLst>
          </p:cNvPr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22533" name="Picture 5" descr="hernia">
            <a:extLst>
              <a:ext uri="{FF2B5EF4-FFF2-40B4-BE49-F238E27FC236}">
                <a16:creationId xmlns:a16="http://schemas.microsoft.com/office/drawing/2014/main" id="{1C7AF3CE-07E0-EC05-AEA6-000F88477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81200"/>
            <a:ext cx="381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03355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F2080ADE-AB5B-045F-BA6D-0688B7BFF7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Kidney Stone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849D1D79-6F14-F2B3-1F57-2A9A103C375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sr-Latn-RS" sz="2400"/>
              <a:t>Mineral deposits form in kidney, move to ureter</a:t>
            </a:r>
          </a:p>
          <a:p>
            <a:r>
              <a:rPr lang="en-US" altLang="sr-Latn-RS" sz="2400"/>
              <a:t>Often associated with history of recent UTI</a:t>
            </a:r>
          </a:p>
          <a:p>
            <a:r>
              <a:rPr lang="en-US" altLang="sr-Latn-RS" sz="2400"/>
              <a:t>Severe flank pain     radiates to groin, scrotum</a:t>
            </a:r>
          </a:p>
          <a:p>
            <a:r>
              <a:rPr lang="en-US" altLang="sr-Latn-RS" sz="2400"/>
              <a:t>Nausea, vomiting, hematuria</a:t>
            </a:r>
          </a:p>
          <a:p>
            <a:r>
              <a:rPr lang="en-US" altLang="sr-Latn-RS" sz="2400"/>
              <a:t>Extreme restlessness</a:t>
            </a:r>
          </a:p>
        </p:txBody>
      </p:sp>
      <p:sp>
        <p:nvSpPr>
          <p:cNvPr id="23556" name="Rectangle 4">
            <a:extLst>
              <a:ext uri="{FF2B5EF4-FFF2-40B4-BE49-F238E27FC236}">
                <a16:creationId xmlns:a16="http://schemas.microsoft.com/office/drawing/2014/main" id="{E7E1A3BA-756A-90D2-0F37-49505260FBA8}"/>
              </a:ext>
            </a:extLst>
          </p:cNvPr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23557" name="Picture 6" descr="kidney_stone">
            <a:extLst>
              <a:ext uri="{FF2B5EF4-FFF2-40B4-BE49-F238E27FC236}">
                <a16:creationId xmlns:a16="http://schemas.microsoft.com/office/drawing/2014/main" id="{4BEFFE7B-4C71-6394-0A78-B8C07AB89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57400"/>
            <a:ext cx="381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04110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E505DB4E-66DC-E147-8079-0CC26C3BAC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Pancreatitis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280A9BDE-E88D-44AB-C512-A9A380B4F95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sr-Latn-RS" sz="2400"/>
              <a:t>Inflammation of pancreas</a:t>
            </a:r>
          </a:p>
          <a:p>
            <a:pPr>
              <a:lnSpc>
                <a:spcPct val="90000"/>
              </a:lnSpc>
            </a:pPr>
            <a:r>
              <a:rPr lang="en-US" altLang="sr-Latn-RS" sz="2400"/>
              <a:t>Triggered by ingestion of EtOH; large amounts of fatty foods</a:t>
            </a:r>
          </a:p>
          <a:p>
            <a:pPr>
              <a:lnSpc>
                <a:spcPct val="90000"/>
              </a:lnSpc>
            </a:pPr>
            <a:r>
              <a:rPr lang="en-US" altLang="sr-Latn-RS" sz="2400"/>
              <a:t>Nausea, vomiting; abdominal tenderness; pain radiating from upper abdomen straight through to back</a:t>
            </a:r>
          </a:p>
          <a:p>
            <a:pPr>
              <a:lnSpc>
                <a:spcPct val="90000"/>
              </a:lnSpc>
            </a:pPr>
            <a:r>
              <a:rPr lang="en-US" altLang="sr-Latn-RS" sz="2400"/>
              <a:t>Signs, symptoms of hypovolemic shock</a:t>
            </a:r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C272EA87-B760-19DE-EF4E-940C512EFF0F}"/>
              </a:ext>
            </a:extLst>
          </p:cNvPr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24581" name="Picture 5" descr="pancreasgbladder">
            <a:extLst>
              <a:ext uri="{FF2B5EF4-FFF2-40B4-BE49-F238E27FC236}">
                <a16:creationId xmlns:a16="http://schemas.microsoft.com/office/drawing/2014/main" id="{EB538624-2A7F-AA4A-C90E-60F3CAFE2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57400"/>
            <a:ext cx="381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8340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550BC4B1-8D81-A7AB-124D-2A3C4F7085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Pelvic Inflammatory Disease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AA114E61-413D-7E71-B8D6-293B42942B2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sr-Latn-RS" sz="2800"/>
              <a:t>Inflammation of the fallopian tubes and tissues of the pelvis</a:t>
            </a:r>
          </a:p>
          <a:p>
            <a:r>
              <a:rPr lang="en-US" altLang="sr-Latn-RS" sz="2800"/>
              <a:t>Typically lower abdominal or pelvic pain, nausea, vomiting</a:t>
            </a:r>
          </a:p>
        </p:txBody>
      </p:sp>
      <p:sp>
        <p:nvSpPr>
          <p:cNvPr id="25604" name="Rectangle 4">
            <a:extLst>
              <a:ext uri="{FF2B5EF4-FFF2-40B4-BE49-F238E27FC236}">
                <a16:creationId xmlns:a16="http://schemas.microsoft.com/office/drawing/2014/main" id="{FBE44DBB-4B61-4C2B-CE13-F60F0BA0C5B2}"/>
              </a:ext>
            </a:extLst>
          </p:cNvPr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25605" name="Picture 5" descr="how_pid">
            <a:extLst>
              <a:ext uri="{FF2B5EF4-FFF2-40B4-BE49-F238E27FC236}">
                <a16:creationId xmlns:a16="http://schemas.microsoft.com/office/drawing/2014/main" id="{87BC84B4-6D16-87A5-738B-6DDF55631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57400"/>
            <a:ext cx="381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87889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D9DBBCA9-9F2F-FF95-F1C5-2FF06EF6CB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/>
              <a:t>Splenic Trauma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9E9B75EA-7719-609A-F97D-A5D181188EB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sr-Latn-RS" sz="2800"/>
              <a:t>Blunt force trauma is typical MOI.</a:t>
            </a:r>
          </a:p>
          <a:p>
            <a:r>
              <a:rPr lang="en-US" altLang="sr-Latn-RS" sz="2800"/>
              <a:t>Signs and symptoms may not developed until 24 hours later.</a:t>
            </a:r>
          </a:p>
          <a:p>
            <a:r>
              <a:rPr lang="en-US" altLang="sr-Latn-RS" sz="2800"/>
              <a:t>Pain usually LUQ but may present atypical to other quadrants.</a:t>
            </a:r>
          </a:p>
        </p:txBody>
      </p:sp>
      <p:sp>
        <p:nvSpPr>
          <p:cNvPr id="26628" name="Rectangle 4">
            <a:extLst>
              <a:ext uri="{FF2B5EF4-FFF2-40B4-BE49-F238E27FC236}">
                <a16:creationId xmlns:a16="http://schemas.microsoft.com/office/drawing/2014/main" id="{382FB344-802B-D881-BE6C-7918F6CA0FFA}"/>
              </a:ext>
            </a:extLst>
          </p:cNvPr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26629" name="Picture 5" descr="10">
            <a:extLst>
              <a:ext uri="{FF2B5EF4-FFF2-40B4-BE49-F238E27FC236}">
                <a16:creationId xmlns:a16="http://schemas.microsoft.com/office/drawing/2014/main" id="{BCEFFC8B-F159-30D0-1EB1-60713F4B1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57400"/>
            <a:ext cx="381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770375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0FC13-ECE8-6EDD-25CA-516066B5E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S" dirty="0"/>
              <a:t>Acute apendicitis in children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6A1A62-AB56-20FD-2BF5-6BF48293541E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4" name="Online Image Placeholder 3">
            <a:extLst>
              <a:ext uri="{FF2B5EF4-FFF2-40B4-BE49-F238E27FC236}">
                <a16:creationId xmlns:a16="http://schemas.microsoft.com/office/drawing/2014/main" id="{F0738536-1B23-B63C-84D5-D17E6C7DAB40}"/>
              </a:ext>
            </a:extLst>
          </p:cNvPr>
          <p:cNvSpPr>
            <a:spLocks noGrp="1"/>
          </p:cNvSpPr>
          <p:nvPr>
            <p:ph type="clipArt" sz="half" idx="2"/>
          </p:nvPr>
        </p:nvSpPr>
        <p:spPr/>
      </p:sp>
    </p:spTree>
    <p:extLst>
      <p:ext uri="{BB962C8B-B14F-4D97-AF65-F5344CB8AC3E}">
        <p14:creationId xmlns:p14="http://schemas.microsoft.com/office/powerpoint/2010/main" val="534738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5A22855-D333-4BA6-8437-291373D27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sr-Latn-RS"/>
          </a:p>
        </p:txBody>
      </p:sp>
      <p:sp>
        <p:nvSpPr>
          <p:cNvPr id="16387" name="Čuvar mesta za sadržaj 2">
            <a:extLst>
              <a:ext uri="{FF2B5EF4-FFF2-40B4-BE49-F238E27FC236}">
                <a16:creationId xmlns:a16="http://schemas.microsoft.com/office/drawing/2014/main" id="{A0FA95D3-9102-0C93-6373-54237018700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2879"/>
            <a:ext cx="6400800" cy="2712244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Namely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every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paralysis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vasomotor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system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always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induces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consequent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paralytic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ileus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known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ileus-peritonitis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ileus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persists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i.e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carried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bowel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places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98214FF-0DEE-4A79-0562-D2C85F8F2C3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9750" y="1412876"/>
            <a:ext cx="8497888" cy="1655762"/>
          </a:xfrm>
        </p:spPr>
        <p:txBody>
          <a:bodyPr/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also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known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vermiform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diverticular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terminates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blindly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beginning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cecum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frequent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urgent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pediatric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surgery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338" name="Rectangle 4">
            <a:extLst>
              <a:ext uri="{FF2B5EF4-FFF2-40B4-BE49-F238E27FC236}">
                <a16:creationId xmlns:a16="http://schemas.microsoft.com/office/drawing/2014/main" id="{2C268FA4-B2D7-7BB8-19CA-28F578E4FA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2450" y="6597650"/>
            <a:ext cx="9715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endParaRPr lang="en-RS" altLang="en-RS">
              <a:latin typeface="Arial" panose="020B0604020202020204" pitchFamily="34" charset="0"/>
            </a:endParaRPr>
          </a:p>
        </p:txBody>
      </p:sp>
      <p:sp>
        <p:nvSpPr>
          <p:cNvPr id="14339" name="Rectangle 5">
            <a:extLst>
              <a:ext uri="{FF2B5EF4-FFF2-40B4-BE49-F238E27FC236}">
                <a16:creationId xmlns:a16="http://schemas.microsoft.com/office/drawing/2014/main" id="{9D405514-09A1-5CFF-C2A1-CD6EB868D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163" y="3789363"/>
            <a:ext cx="1223962" cy="215900"/>
          </a:xfrm>
          <a:prstGeom prst="rect">
            <a:avLst/>
          </a:prstGeom>
          <a:solidFill>
            <a:srgbClr val="CC0000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endParaRPr lang="en-RS" altLang="en-RS">
              <a:latin typeface="Arial" panose="020B0604020202020204" pitchFamily="34" charset="0"/>
            </a:endParaRPr>
          </a:p>
        </p:txBody>
      </p:sp>
      <p:sp>
        <p:nvSpPr>
          <p:cNvPr id="14340" name="Text Box 6">
            <a:extLst>
              <a:ext uri="{FF2B5EF4-FFF2-40B4-BE49-F238E27FC236}">
                <a16:creationId xmlns:a16="http://schemas.microsoft.com/office/drawing/2014/main" id="{E87706E9-BBF9-D3CF-4FE2-32C9231E51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2063" y="6154738"/>
            <a:ext cx="1531937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RS" sz="1400">
                <a:latin typeface="Arial" panose="020B0604020202020204" pitchFamily="34" charset="0"/>
              </a:rPr>
              <a:t>Upaljeni crvuljak</a:t>
            </a:r>
          </a:p>
        </p:txBody>
      </p:sp>
      <p:sp>
        <p:nvSpPr>
          <p:cNvPr id="14341" name="Text Box 7">
            <a:extLst>
              <a:ext uri="{FF2B5EF4-FFF2-40B4-BE49-F238E27FC236}">
                <a16:creationId xmlns:a16="http://schemas.microsoft.com/office/drawing/2014/main" id="{6829F79E-C5F1-EA1F-FD17-99B9B20837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4832" y="381812"/>
            <a:ext cx="47529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RS" sz="3600" dirty="0">
                <a:latin typeface="Arial" panose="020B0604020202020204" pitchFamily="34" charset="0"/>
              </a:rPr>
              <a:t>Appendicitis acuta</a:t>
            </a:r>
          </a:p>
        </p:txBody>
      </p:sp>
      <p:pic>
        <p:nvPicPr>
          <p:cNvPr id="14342" name="Picture 3" descr="19580">
            <a:extLst>
              <a:ext uri="{FF2B5EF4-FFF2-40B4-BE49-F238E27FC236}">
                <a16:creationId xmlns:a16="http://schemas.microsoft.com/office/drawing/2014/main" id="{FF0117AF-7CA7-6ABB-8891-91F5FABE9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4155065"/>
            <a:ext cx="3810000" cy="3048000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7A26E6B3-152A-F0CE-220B-70EDE2635EAF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-55007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 kern="1200">
                <a:blipFill>
                  <a:blip r:embed="rId2"/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sr-Latn-C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 apendicitu se zna sve ?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5362" name="Picture 5" descr="Appendicitis">
            <a:extLst>
              <a:ext uri="{FF2B5EF4-FFF2-40B4-BE49-F238E27FC236}">
                <a16:creationId xmlns:a16="http://schemas.microsoft.com/office/drawing/2014/main" id="{95308B69-4F31-A7D3-0B48-18AE29B7A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0774"/>
            <a:ext cx="4164012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4">
            <a:extLst>
              <a:ext uri="{FF2B5EF4-FFF2-40B4-BE49-F238E27FC236}">
                <a16:creationId xmlns:a16="http://schemas.microsoft.com/office/drawing/2014/main" id="{541E3ED6-5806-373C-B3C1-B72BC73B7623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2205038"/>
            <a:ext cx="4038600" cy="4133850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Fiber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fiber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contribute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Excess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Sugar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sugar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intake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also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risk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often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presumed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trigger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Bacteria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800" dirty="0"/>
          </a:p>
        </p:txBody>
      </p:sp>
      <p:sp>
        <p:nvSpPr>
          <p:cNvPr id="15364" name="TextBox 13">
            <a:extLst>
              <a:ext uri="{FF2B5EF4-FFF2-40B4-BE49-F238E27FC236}">
                <a16:creationId xmlns:a16="http://schemas.microsoft.com/office/drawing/2014/main" id="{CFE59A07-0EA2-0007-E2AA-B3FA1614B1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6975" y="1187450"/>
            <a:ext cx="18415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endParaRPr lang="en-RS" altLang="en-RS"/>
          </a:p>
        </p:txBody>
      </p:sp>
    </p:spTree>
  </p:cSld>
  <p:clrMapOvr>
    <a:masterClrMapping/>
  </p:clrMapOvr>
  <p:transition>
    <p:zo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ACCFB7AD-1A60-22B4-7AC5-ADC34B41892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76375" y="476250"/>
            <a:ext cx="7272338" cy="12573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Individuals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have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approximately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7%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chance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developing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their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lifetime</a:t>
            </a:r>
            <a:r>
              <a:rPr lang="en-RS" dirty="0">
                <a:effectLst/>
              </a:rPr>
              <a:t> </a:t>
            </a:r>
            <a:endParaRPr lang="en-US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6386" name="Picture 3" descr="haha appendix">
            <a:extLst>
              <a:ext uri="{FF2B5EF4-FFF2-40B4-BE49-F238E27FC236}">
                <a16:creationId xmlns:a16="http://schemas.microsoft.com/office/drawing/2014/main" id="{5073119F-E67B-5727-8897-E883DF18A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852738"/>
            <a:ext cx="2743200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Rectangle 4">
            <a:extLst>
              <a:ext uri="{FF2B5EF4-FFF2-40B4-BE49-F238E27FC236}">
                <a16:creationId xmlns:a16="http://schemas.microsoft.com/office/drawing/2014/main" id="{8EEAD47A-7B0D-2FEC-7AA9-C1425BEA17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2133600"/>
            <a:ext cx="56896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bacterial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infection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Viral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lymphoid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hyperplasia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Fecalith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hardened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stool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Foreign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body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Parasitic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A0AAFDBA-2C1B-9112-0A64-9BA129F4E9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RS" dirty="0"/>
              <a:t>Etiopathogenesis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FDEA4E1A-CFDC-6FE6-E368-95C5C05FD7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>
              <a:buNone/>
            </a:pPr>
            <a:endParaRPr lang="sr-Lat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appendicular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result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fecalith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becoming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impacted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hyperplasia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submucosal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lymphoid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tissue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exact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hyperplasia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appendix's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lymphoid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tissue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clear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presumed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factors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like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dehydration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viral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contribute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foreign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bodies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parasites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inflammatory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strictures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closed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bacterial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overgrowth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411" name="Rectangle 4">
            <a:extLst>
              <a:ext uri="{FF2B5EF4-FFF2-40B4-BE49-F238E27FC236}">
                <a16:creationId xmlns:a16="http://schemas.microsoft.com/office/drawing/2014/main" id="{CCAC94DE-AFAC-2A70-7C63-8FB950B17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325" y="5805488"/>
            <a:ext cx="2879725" cy="5032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endParaRPr lang="en-RS" altLang="en-R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 descr="gidisorders1">
            <a:extLst>
              <a:ext uri="{FF2B5EF4-FFF2-40B4-BE49-F238E27FC236}">
                <a16:creationId xmlns:a16="http://schemas.microsoft.com/office/drawing/2014/main" id="{C14257F7-7C31-52DD-B874-06F48C996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508500"/>
            <a:ext cx="277177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2">
            <a:extLst>
              <a:ext uri="{FF2B5EF4-FFF2-40B4-BE49-F238E27FC236}">
                <a16:creationId xmlns:a16="http://schemas.microsoft.com/office/drawing/2014/main" id="{B8CCFB25-C0E3-AD42-6E2F-4EBDAB9EE8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RS" dirty="0"/>
              <a:t>Etiopathogenesis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6142F320-4921-7054-B914-9E59C8FA3F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1341438"/>
            <a:ext cx="8229600" cy="4133850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endParaRPr lang="sr-Lat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pressure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perfusion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blood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flow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decrease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mucosal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integrity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breakdown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allows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bacteria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translocate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made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manner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distension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resulting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spill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peritoneal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cavity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older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children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omentum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sometimes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localize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inflammatory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younger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individuals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omentum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large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enough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cover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diffuse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defRPr/>
            </a:pPr>
            <a:endParaRPr lang="en-US" sz="24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1B96DBB6-18F3-2502-8A4C-2ADD64CA0E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76945"/>
            <a:ext cx="7772400" cy="127984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altLang="en-RS" sz="4000" dirty="0"/>
              <a:t>Pain</a:t>
            </a:r>
            <a:br>
              <a:rPr lang="en-US" altLang="en-RS" sz="4000" dirty="0"/>
            </a:br>
            <a:endParaRPr lang="en-US" altLang="en-RS" sz="4000" dirty="0"/>
          </a:p>
        </p:txBody>
      </p:sp>
      <p:sp>
        <p:nvSpPr>
          <p:cNvPr id="20482" name="Rectangle 3">
            <a:extLst>
              <a:ext uri="{FF2B5EF4-FFF2-40B4-BE49-F238E27FC236}">
                <a16:creationId xmlns:a16="http://schemas.microsoft.com/office/drawing/2014/main" id="{B990C93D-56B9-64C3-720D-101AAC05219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1773238"/>
            <a:ext cx="8496300" cy="3887787"/>
          </a:xfrm>
        </p:spPr>
        <p:txBody>
          <a:bodyPr/>
          <a:lstStyle/>
          <a:p>
            <a:pPr marL="0" indent="0">
              <a:buNone/>
            </a:pP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initial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unclear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periumbilical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often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accompanied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anorexia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classic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migration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epigastrium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lower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quadrant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indicates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transition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visceral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parietal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483" name="Picture 4" descr="gidisorders1">
            <a:extLst>
              <a:ext uri="{FF2B5EF4-FFF2-40B4-BE49-F238E27FC236}">
                <a16:creationId xmlns:a16="http://schemas.microsoft.com/office/drawing/2014/main" id="{DAED272F-C03D-E4C2-AC9A-D3A575EC2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425" y="3962400"/>
            <a:ext cx="277177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>
            <a:extLst>
              <a:ext uri="{FF2B5EF4-FFF2-40B4-BE49-F238E27FC236}">
                <a16:creationId xmlns:a16="http://schemas.microsoft.com/office/drawing/2014/main" id="{CE7095A3-2289-F487-C6E1-82E3453DB12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9388" y="1557338"/>
            <a:ext cx="5576887" cy="4751387"/>
          </a:xfrm>
        </p:spPr>
        <p:txBody>
          <a:bodyPr/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nausea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vomiting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shortly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onset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Vomiting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before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onset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unusual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However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retrocecal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irritate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nearby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duodenum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nausea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vomiting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eaLnBrk="1" hangingPunct="1">
              <a:buFont typeface="Wingdings" pitchFamily="2" charset="2"/>
              <a:buNone/>
            </a:pPr>
            <a:endParaRPr lang="en-US" altLang="en-RS" dirty="0"/>
          </a:p>
          <a:p>
            <a:pPr eaLnBrk="1" hangingPunct="1"/>
            <a:endParaRPr lang="en-US" altLang="en-RS" dirty="0"/>
          </a:p>
        </p:txBody>
      </p:sp>
      <p:sp>
        <p:nvSpPr>
          <p:cNvPr id="21507" name="Rectangle 5">
            <a:extLst>
              <a:ext uri="{FF2B5EF4-FFF2-40B4-BE49-F238E27FC236}">
                <a16:creationId xmlns:a16="http://schemas.microsoft.com/office/drawing/2014/main" id="{33072DC3-5BAB-D962-1778-8529B89BD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7763" y="5876925"/>
            <a:ext cx="291623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endParaRPr lang="en-RS" altLang="en-RS">
              <a:latin typeface="Arial" panose="020B0604020202020204" pitchFamily="34" charset="0"/>
            </a:endParaRPr>
          </a:p>
        </p:txBody>
      </p:sp>
      <p:pic>
        <p:nvPicPr>
          <p:cNvPr id="21508" name="Picture 4" descr="Appendix_ligging">
            <a:extLst>
              <a:ext uri="{FF2B5EF4-FFF2-40B4-BE49-F238E27FC236}">
                <a16:creationId xmlns:a16="http://schemas.microsoft.com/office/drawing/2014/main" id="{5E7FBA07-E17C-60AD-D1A5-7442F402C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2420938"/>
            <a:ext cx="32956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106DEA0-00A8-11AA-40FA-3E40A6BE3937}"/>
                  </a:ext>
                </a:extLst>
              </p14:cNvPr>
              <p14:cNvContentPartPr/>
              <p14:nvPr/>
            </p14:nvContentPartPr>
            <p14:xfrm>
              <a:off x="1487520" y="521532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106DEA0-00A8-11AA-40FA-3E40A6BE393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33520" y="413532"/>
                <a:ext cx="108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2F6EFDA2-0B99-6BA3-AF8F-F45395F8E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>
            <a:extLst>
              <a:ext uri="{FF2B5EF4-FFF2-40B4-BE49-F238E27FC236}">
                <a16:creationId xmlns:a16="http://schemas.microsoft.com/office/drawing/2014/main" id="{1C0B9847-13D8-97D7-79BB-782D897560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-55563" y="1555750"/>
            <a:ext cx="5797551" cy="4997450"/>
          </a:xfrm>
        </p:spPr>
        <p:txBody>
          <a:bodyPr/>
          <a:lstStyle/>
          <a:p>
            <a:pPr marL="457200" lvl="1" indent="0" eaLnBrk="1" hangingPunct="1">
              <a:buNone/>
            </a:pPr>
            <a:endParaRPr lang="sr-Latn-R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None/>
            </a:pPr>
            <a:endParaRPr lang="sr-Latn-R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None/>
            </a:pPr>
            <a:endParaRPr lang="sr-Latn-R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None/>
            </a:pP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While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diarrhea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atypical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sometimes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patients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located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pelvic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position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irritation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rectum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inflamed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diarrhea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careful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medical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history-taking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determined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these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patients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experiencing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true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diarrhea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</a:t>
            </a:r>
            <a:r>
              <a:rPr lang="sr-Latn-R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rather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frequent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softer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bowel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movements</a:t>
            </a:r>
            <a:r>
              <a:rPr lang="en-RS" dirty="0">
                <a:effectLst/>
              </a:rPr>
              <a:t> </a:t>
            </a:r>
          </a:p>
          <a:p>
            <a:pPr marL="457200" lvl="1" indent="0" eaLnBrk="1" hangingPunct="1">
              <a:buNone/>
            </a:pPr>
            <a:endParaRPr lang="en-US" altLang="en-RS" dirty="0"/>
          </a:p>
        </p:txBody>
      </p:sp>
      <p:sp>
        <p:nvSpPr>
          <p:cNvPr id="22531" name="Rectangle 5">
            <a:extLst>
              <a:ext uri="{FF2B5EF4-FFF2-40B4-BE49-F238E27FC236}">
                <a16:creationId xmlns:a16="http://schemas.microsoft.com/office/drawing/2014/main" id="{30F6104E-E9C8-2C77-5BC2-1262F0E571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88" y="5661025"/>
            <a:ext cx="2735262" cy="647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endParaRPr lang="en-RS" altLang="en-RS">
              <a:latin typeface="Arial" panose="020B0604020202020204" pitchFamily="34" charset="0"/>
            </a:endParaRPr>
          </a:p>
        </p:txBody>
      </p:sp>
      <p:pic>
        <p:nvPicPr>
          <p:cNvPr id="22532" name="Picture 4" descr="Appendix_ligging">
            <a:extLst>
              <a:ext uri="{FF2B5EF4-FFF2-40B4-BE49-F238E27FC236}">
                <a16:creationId xmlns:a16="http://schemas.microsoft.com/office/drawing/2014/main" id="{7BAFFD12-F970-662E-639D-D69C3561D9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276475"/>
            <a:ext cx="32956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B4BDC9-3E39-5DA6-1E17-6A80F2713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D9DAEDA7-6CA1-29AD-0437-E6BFEBE09C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Shifting</a:t>
            </a:r>
            <a:r>
              <a:rPr lang="sr-Cyrl-R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lower</a:t>
            </a:r>
            <a:r>
              <a:rPr lang="sr-Cyrl-R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</a:t>
            </a:r>
            <a:r>
              <a:rPr lang="sr-Cyrl-R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quadrant</a:t>
            </a:r>
            <a:br>
              <a:rPr lang="en-US" altLang="en-RS" sz="4000" dirty="0"/>
            </a:br>
            <a:endParaRPr lang="en-US" altLang="en-RS" sz="4000" dirty="0"/>
          </a:p>
        </p:txBody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id="{488BB63B-4897-0152-9334-FE856BDF9D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125538"/>
            <a:ext cx="5867400" cy="5183187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several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hours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periumbilical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descends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iliac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fossa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specifically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McBurney's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point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localized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shifting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rarely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observed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RS" dirty="0"/>
          </a:p>
        </p:txBody>
      </p:sp>
      <p:pic>
        <p:nvPicPr>
          <p:cNvPr id="23555" name="Picture 4" descr="19578">
            <a:extLst>
              <a:ext uri="{FF2B5EF4-FFF2-40B4-BE49-F238E27FC236}">
                <a16:creationId xmlns:a16="http://schemas.microsoft.com/office/drawing/2014/main" id="{01F3BE8F-79A5-7277-8810-0D513C932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684462"/>
            <a:ext cx="3810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5">
            <a:extLst>
              <a:ext uri="{FF2B5EF4-FFF2-40B4-BE49-F238E27FC236}">
                <a16:creationId xmlns:a16="http://schemas.microsoft.com/office/drawing/2014/main" id="{3A7DCE9F-FE5E-971B-51DD-0BCBC0BA38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6913" y="6308725"/>
            <a:ext cx="827087" cy="288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endParaRPr lang="en-RS" altLang="en-R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89B023F-1B2B-6B32-F9F5-AD50B34773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altLang="en-RS" sz="4000" dirty="0"/>
              <a:t>Temperature</a:t>
            </a:r>
            <a:br>
              <a:rPr lang="en-US" altLang="en-RS" sz="4000" dirty="0"/>
            </a:br>
            <a:endParaRPr lang="en-US" altLang="en-RS" sz="4000" dirty="0"/>
          </a:p>
        </p:txBody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A60ACA32-A01C-4132-FC81-2C49DAC0C0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1557338"/>
            <a:ext cx="8229600" cy="4133850"/>
          </a:xfrm>
        </p:spPr>
        <p:txBody>
          <a:bodyPr/>
          <a:lstStyle/>
          <a:p>
            <a:pPr marL="0" indent="0">
              <a:buNone/>
            </a:pPr>
            <a:endParaRPr lang="sr-Lat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elevated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significant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difference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between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axillary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rectal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temperatures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1°C.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4579" name="Picture 4" descr="Tito i ja">
            <a:extLst>
              <a:ext uri="{FF2B5EF4-FFF2-40B4-BE49-F238E27FC236}">
                <a16:creationId xmlns:a16="http://schemas.microsoft.com/office/drawing/2014/main" id="{DC0A91FD-0592-AC78-9079-125F84FCA5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780" y="2813173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7FE3E28-C375-433E-96D6-2146D86BA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17411" name="Čuvar mesta za sadržaj 2">
            <a:extLst>
              <a:ext uri="{FF2B5EF4-FFF2-40B4-BE49-F238E27FC236}">
                <a16:creationId xmlns:a16="http://schemas.microsoft.com/office/drawing/2014/main" id="{6277C141-5EA6-7CB0-40E5-5A4C5D17B35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1600" y="2072879"/>
            <a:ext cx="6400800" cy="2712244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should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always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distinguished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FA0ED251-2875-224E-3346-5A39855DD0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altLang="en-RS" dirty="0"/>
              <a:t>Dijagnosis – </a:t>
            </a:r>
            <a:r>
              <a:rPr lang="sr-Latn-RS" altLang="en-RS" dirty="0" err="1"/>
              <a:t>clinical</a:t>
            </a:r>
            <a:r>
              <a:rPr lang="sr-Latn-RS" altLang="en-RS" dirty="0"/>
              <a:t> </a:t>
            </a:r>
            <a:r>
              <a:rPr lang="sr-Latn-RS" altLang="en-RS" dirty="0" err="1"/>
              <a:t>examination</a:t>
            </a:r>
            <a:endParaRPr lang="en-US" altLang="en-RS" dirty="0"/>
          </a:p>
        </p:txBody>
      </p:sp>
      <p:sp>
        <p:nvSpPr>
          <p:cNvPr id="25602" name="Rectangle 3">
            <a:extLst>
              <a:ext uri="{FF2B5EF4-FFF2-40B4-BE49-F238E27FC236}">
                <a16:creationId xmlns:a16="http://schemas.microsoft.com/office/drawing/2014/main" id="{90A5DFAF-55AD-7F77-37B9-A14E85A1C90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-12700" y="2528888"/>
            <a:ext cx="6877050" cy="4637087"/>
          </a:xfrm>
        </p:spPr>
        <p:txBody>
          <a:bodyPr/>
          <a:lstStyle/>
          <a:p>
            <a:pPr marL="457200" lvl="1" indent="0" eaLnBrk="1" hangingPunct="1">
              <a:buNone/>
            </a:pPr>
            <a:r>
              <a:rPr lang="en-GB" b="0" i="0" dirty="0">
                <a:solidFill>
                  <a:srgbClr val="0070C0"/>
                </a:solidFill>
                <a:effectLst/>
                <a:latin typeface="Söhne"/>
              </a:rPr>
              <a:t>Medical history Clinical examination Specific signs - Blumberg's sign Abdominal ultrasound (Ultrasonography) Abdominal CT scan (Computed Tomography) Exploration - laparoscopic or open surgery</a:t>
            </a:r>
            <a:endParaRPr lang="en-US" altLang="en-RS" dirty="0">
              <a:solidFill>
                <a:srgbClr val="0070C0"/>
              </a:solidFill>
            </a:endParaRPr>
          </a:p>
        </p:txBody>
      </p:sp>
      <p:sp>
        <p:nvSpPr>
          <p:cNvPr id="25603" name="Rectangle 5">
            <a:extLst>
              <a:ext uri="{FF2B5EF4-FFF2-40B4-BE49-F238E27FC236}">
                <a16:creationId xmlns:a16="http://schemas.microsoft.com/office/drawing/2014/main" id="{707345D7-D6AD-67FC-81CD-7689960B58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5876925"/>
            <a:ext cx="2663825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endParaRPr lang="en-RS" altLang="en-RS">
              <a:latin typeface="Arial" panose="020B0604020202020204" pitchFamily="34" charset="0"/>
            </a:endParaRPr>
          </a:p>
        </p:txBody>
      </p:sp>
      <p:pic>
        <p:nvPicPr>
          <p:cNvPr id="25604" name="Picture 4" descr="Appendix_ligging">
            <a:extLst>
              <a:ext uri="{FF2B5EF4-FFF2-40B4-BE49-F238E27FC236}">
                <a16:creationId xmlns:a16="http://schemas.microsoft.com/office/drawing/2014/main" id="{6DC6608D-1117-F78E-2586-805BC807A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353" y="2424113"/>
            <a:ext cx="2741612" cy="35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C61C7-CD60-34B2-5A3F-D20C6E5D4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9631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Blumberg's</a:t>
            </a:r>
            <a:r>
              <a:rPr lang="sr-Cyrl-R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</a:t>
            </a:r>
            <a:r>
              <a:rPr lang="en-RS" sz="3200" dirty="0">
                <a:effectLst/>
              </a:rPr>
              <a:t> </a:t>
            </a:r>
            <a:endParaRPr lang="en-RS" sz="3200" dirty="0"/>
          </a:p>
        </p:txBody>
      </p:sp>
      <p:sp>
        <p:nvSpPr>
          <p:cNvPr id="26626" name="Content Placeholder 2">
            <a:extLst>
              <a:ext uri="{FF2B5EF4-FFF2-40B4-BE49-F238E27FC236}">
                <a16:creationId xmlns:a16="http://schemas.microsoft.com/office/drawing/2014/main" id="{FB6C5342-AD21-54D9-CEE1-E7CB29D5DB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sudden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release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pressure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(RLQ)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experience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assessment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Blumberg's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worsening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pressure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release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indicator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often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peritoneal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irritation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like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5FEED077-5DE0-4B84-4BA4-4D8DA18FE90B}"/>
                  </a:ext>
                </a:extLst>
              </p14:cNvPr>
              <p14:cNvContentPartPr/>
              <p14:nvPr/>
            </p14:nvContentPartPr>
            <p14:xfrm>
              <a:off x="6954480" y="3387492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5FEED077-5DE0-4B84-4BA4-4D8DA18FE90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00480" y="3279492"/>
                <a:ext cx="108000" cy="216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3D876305-2618-5368-87BB-1E79CC4F0D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3441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z="4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Rovsing's</a:t>
            </a:r>
            <a:r>
              <a:rPr lang="sr-Cyrl-RS" sz="4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4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</a:t>
            </a:r>
            <a:endParaRPr lang="en-US" altLang="en-RS" dirty="0"/>
          </a:p>
        </p:txBody>
      </p:sp>
      <p:sp>
        <p:nvSpPr>
          <p:cNvPr id="27650" name="Rectangle 3">
            <a:extLst>
              <a:ext uri="{FF2B5EF4-FFF2-40B4-BE49-F238E27FC236}">
                <a16:creationId xmlns:a16="http://schemas.microsoft.com/office/drawing/2014/main" id="{F2F8B537-EBFA-4C26-ECD3-BA1A34B523A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r-Lat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Rovsing's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another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physical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specifically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assessing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likelihood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7651" name="Picture 4" descr="palpation">
            <a:extLst>
              <a:ext uri="{FF2B5EF4-FFF2-40B4-BE49-F238E27FC236}">
                <a16:creationId xmlns:a16="http://schemas.microsoft.com/office/drawing/2014/main" id="{939D6463-9B6D-4753-DF28-8997E62934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900" y="3581400"/>
            <a:ext cx="312420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4AB90794-C1D6-C595-12BB-B39BEB9D1F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9631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RS" dirty="0"/>
              <a:t>Sign of psoas muscle</a:t>
            </a:r>
          </a:p>
        </p:txBody>
      </p:sp>
      <p:sp>
        <p:nvSpPr>
          <p:cNvPr id="28674" name="Rectangle 3">
            <a:extLst>
              <a:ext uri="{FF2B5EF4-FFF2-40B4-BE49-F238E27FC236}">
                <a16:creationId xmlns:a16="http://schemas.microsoft.com/office/drawing/2014/main" id="{529C1AD8-6E1B-FCE4-5A13-184C2FFE52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-93538" y="4276969"/>
            <a:ext cx="4968875" cy="4492625"/>
          </a:xfrm>
        </p:spPr>
        <p:txBody>
          <a:bodyPr/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performed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left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side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positive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painful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maneuver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suggests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psoas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attributed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retrocecal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675" name="Picture 4" descr="2027_f1a">
            <a:extLst>
              <a:ext uri="{FF2B5EF4-FFF2-40B4-BE49-F238E27FC236}">
                <a16:creationId xmlns:a16="http://schemas.microsoft.com/office/drawing/2014/main" id="{8A41FE95-4A80-7ACC-89C9-6D48C0995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93900"/>
            <a:ext cx="40005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5" descr="2027_f1b">
            <a:extLst>
              <a:ext uri="{FF2B5EF4-FFF2-40B4-BE49-F238E27FC236}">
                <a16:creationId xmlns:a16="http://schemas.microsoft.com/office/drawing/2014/main" id="{E361286D-BF40-3369-4D29-11C30DFE2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905000"/>
            <a:ext cx="2997200" cy="390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8394CE8A-2369-C2F2-A4A2-9EA74DE3C9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RS" dirty="0"/>
              <a:t>Sign of obturator muscle</a:t>
            </a:r>
          </a:p>
        </p:txBody>
      </p:sp>
      <p:sp>
        <p:nvSpPr>
          <p:cNvPr id="29698" name="Rectangle 3">
            <a:extLst>
              <a:ext uri="{FF2B5EF4-FFF2-40B4-BE49-F238E27FC236}">
                <a16:creationId xmlns:a16="http://schemas.microsoft.com/office/drawing/2014/main" id="{E76EA23F-0A8D-CEE9-0E75-4C2753D1DE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3813" y="1828801"/>
            <a:ext cx="4572000" cy="2514600"/>
          </a:xfrm>
        </p:spPr>
        <p:txBody>
          <a:bodyPr/>
          <a:lstStyle/>
          <a:p>
            <a:pPr marL="0" indent="0">
              <a:buNone/>
            </a:pPr>
            <a:endParaRPr lang="sr-Lat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onset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rotation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flexed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hip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suggests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obturator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pelvic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RS" dirty="0"/>
          </a:p>
        </p:txBody>
      </p:sp>
      <p:pic>
        <p:nvPicPr>
          <p:cNvPr id="29699" name="Picture 4" descr="2027_f2a">
            <a:extLst>
              <a:ext uri="{FF2B5EF4-FFF2-40B4-BE49-F238E27FC236}">
                <a16:creationId xmlns:a16="http://schemas.microsoft.com/office/drawing/2014/main" id="{AF5B7B8D-892D-8021-C163-45571B621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3973024"/>
            <a:ext cx="4194175" cy="289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5" descr="2027_f2b">
            <a:extLst>
              <a:ext uri="{FF2B5EF4-FFF2-40B4-BE49-F238E27FC236}">
                <a16:creationId xmlns:a16="http://schemas.microsoft.com/office/drawing/2014/main" id="{3721C71D-A235-28D8-E344-29CC1A5D9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429000"/>
            <a:ext cx="317182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A8E8D3CB-6800-73FC-ABFD-01DA55CD39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altLang="en-RS" dirty="0"/>
              <a:t>Peritoneal reaction</a:t>
            </a:r>
            <a:endParaRPr lang="en-US" altLang="en-RS" dirty="0"/>
          </a:p>
        </p:txBody>
      </p:sp>
      <p:sp>
        <p:nvSpPr>
          <p:cNvPr id="30722" name="Rectangle 3">
            <a:extLst>
              <a:ext uri="{FF2B5EF4-FFF2-40B4-BE49-F238E27FC236}">
                <a16:creationId xmlns:a16="http://schemas.microsoft.com/office/drawing/2014/main" id="{045AAF19-F988-E5DC-7643-15B81739F3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2980117"/>
            <a:ext cx="4279900" cy="2778125"/>
          </a:xfrm>
        </p:spPr>
        <p:txBody>
          <a:bodyPr/>
          <a:lstStyle/>
          <a:p>
            <a:pPr marL="0" indent="0" algn="ctr">
              <a:buNone/>
            </a:pP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onset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coughing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jumping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percussion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suggests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presence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peritoneal</a:t>
            </a:r>
            <a:r>
              <a:rPr lang="sr-Cyrl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irritation</a:t>
            </a:r>
            <a:endParaRPr lang="en-R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RS" sz="2800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161F13E7-A3F5-1B40-FD83-8A4D2CCF73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RS" sz="4000" dirty="0" err="1"/>
              <a:t>Digitorectal</a:t>
            </a:r>
            <a:r>
              <a:rPr lang="en-US" altLang="en-RS" sz="4000" dirty="0"/>
              <a:t> examination</a:t>
            </a:r>
            <a:br>
              <a:rPr lang="en-US" altLang="en-RS" sz="4000" dirty="0"/>
            </a:br>
            <a:endParaRPr lang="en-US" altLang="en-RS" sz="4000" dirty="0"/>
          </a:p>
        </p:txBody>
      </p:sp>
      <p:sp>
        <p:nvSpPr>
          <p:cNvPr id="31746" name="Rectangle 3">
            <a:extLst>
              <a:ext uri="{FF2B5EF4-FFF2-40B4-BE49-F238E27FC236}">
                <a16:creationId xmlns:a16="http://schemas.microsoft.com/office/drawing/2014/main" id="{6C53DE8A-0915-5D23-3A9D-B8ADD2D6B44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557338"/>
            <a:ext cx="6800850" cy="4133850"/>
          </a:xfrm>
        </p:spPr>
        <p:txBody>
          <a:bodyPr/>
          <a:lstStyle/>
          <a:p>
            <a:pPr marL="457200" lvl="1" indent="0" eaLnBrk="1" hangingPunct="1">
              <a:buNone/>
            </a:pPr>
            <a:endParaRPr lang="sr-Latn-R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None/>
            </a:pPr>
            <a:endParaRPr lang="sr-Latn-R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None/>
            </a:pPr>
            <a:endParaRPr lang="sr-Latn-R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None/>
            </a:pP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helpful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usually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performed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reveal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impacted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stool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obturator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sometimes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mass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indicative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contained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perforated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en-RS" dirty="0">
                <a:effectLst/>
              </a:rPr>
              <a:t> </a:t>
            </a:r>
            <a:endParaRPr lang="en-US" altLang="en-RS" dirty="0"/>
          </a:p>
        </p:txBody>
      </p:sp>
      <p:pic>
        <p:nvPicPr>
          <p:cNvPr id="31747" name="Picture 4" descr="p7tf4oww">
            <a:extLst>
              <a:ext uri="{FF2B5EF4-FFF2-40B4-BE49-F238E27FC236}">
                <a16:creationId xmlns:a16="http://schemas.microsoft.com/office/drawing/2014/main" id="{7FF8D556-FD53-AA94-ECD1-4428EB8C1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006" y="3624263"/>
            <a:ext cx="363537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60AA453F-E0FD-26A0-52F8-04F5AB8944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-122459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RS" dirty="0"/>
              <a:t>Laboratory analysis</a:t>
            </a:r>
          </a:p>
        </p:txBody>
      </p:sp>
      <p:sp>
        <p:nvSpPr>
          <p:cNvPr id="32770" name="Rectangle 3">
            <a:extLst>
              <a:ext uri="{FF2B5EF4-FFF2-40B4-BE49-F238E27FC236}">
                <a16:creationId xmlns:a16="http://schemas.microsoft.com/office/drawing/2014/main" id="{7584AD7A-5DBA-5144-5D4B-7B79B934CD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693863"/>
            <a:ext cx="6659563" cy="4535487"/>
          </a:xfrm>
        </p:spPr>
        <p:txBody>
          <a:bodyPr/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definitive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tool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Leukocytosis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70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90%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approximately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10%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leukocyte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range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possibility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absolute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granulocytes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above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10,000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higher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</a:t>
            </a:r>
            <a: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value</a:t>
            </a:r>
            <a:r>
              <a:rPr lang="en-RS" sz="1600" dirty="0">
                <a:effectLst/>
              </a:rPr>
              <a:t> </a:t>
            </a:r>
            <a:endParaRPr lang="en-US" altLang="en-RS" sz="2800" dirty="0"/>
          </a:p>
        </p:txBody>
      </p:sp>
      <p:pic>
        <p:nvPicPr>
          <p:cNvPr id="32771" name="Picture 4" descr="j0305257">
            <a:extLst>
              <a:ext uri="{FF2B5EF4-FFF2-40B4-BE49-F238E27FC236}">
                <a16:creationId xmlns:a16="http://schemas.microsoft.com/office/drawing/2014/main" id="{628F02F0-0E35-FF81-B5C0-5E97701FC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2565400"/>
            <a:ext cx="1765300" cy="283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Rectangle 5">
            <a:extLst>
              <a:ext uri="{FF2B5EF4-FFF2-40B4-BE49-F238E27FC236}">
                <a16:creationId xmlns:a16="http://schemas.microsoft.com/office/drawing/2014/main" id="{15194AE3-A860-7D66-2A50-1325350AF7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5949950"/>
            <a:ext cx="2663825" cy="287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endParaRPr lang="en-RS" altLang="en-R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9D4A2277-1BD3-53B9-4EE7-04C8C3EDA4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altLang="en-RS" dirty="0"/>
              <a:t>Diagnostic problems</a:t>
            </a:r>
            <a:endParaRPr lang="en-US" altLang="en-RS" dirty="0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EC3FA90E-36FD-B989-9C1E-84972282374F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395288" y="2420938"/>
            <a:ext cx="4030662" cy="3581400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older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children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adults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lasting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48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hours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omentum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localizing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Localized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characteristic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feature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first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suspicion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F0A5677A-CFEB-4B96-4DDF-E0D64EFB90FD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4899025" y="2420938"/>
            <a:ext cx="4244975" cy="3581400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children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younger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years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earlier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underdeveloped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omentum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restrict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diffuse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painful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tenderness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considered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resort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atypical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D036F-B6F0-61D8-C290-8AB0F8556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RS" dirty="0"/>
              <a:t>Alvarado score</a:t>
            </a:r>
          </a:p>
        </p:txBody>
      </p:sp>
      <p:sp>
        <p:nvSpPr>
          <p:cNvPr id="35842" name="Content Placeholder 2">
            <a:extLst>
              <a:ext uri="{FF2B5EF4-FFF2-40B4-BE49-F238E27FC236}">
                <a16:creationId xmlns:a16="http://schemas.microsoft.com/office/drawing/2014/main" id="{C33A085D-020C-3BC9-119F-551EC518206A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1443038" y="2014538"/>
            <a:ext cx="5721350" cy="3436937"/>
          </a:xfrm>
        </p:spPr>
        <p:txBody>
          <a:bodyPr/>
          <a:lstStyle/>
          <a:p>
            <a:pPr eaLnBrk="1" hangingPunct="1">
              <a:defRPr/>
            </a:pPr>
            <a:endParaRPr lang="en-CH" altLang="en-CH" sz="3200" dirty="0"/>
          </a:p>
          <a:p>
            <a:pPr eaLnBrk="1" hangingPunct="1">
              <a:defRPr/>
            </a:pPr>
            <a:endParaRPr lang="en-CH" altLang="en-CH" sz="3200" dirty="0"/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CH" altLang="en-CH" sz="3200"/>
              <a:t>Obje</a:t>
            </a:r>
            <a:r>
              <a:rPr lang="sr-Latn-RS" altLang="en-CH" sz="3200" dirty="0"/>
              <a:t>c</a:t>
            </a:r>
            <a:r>
              <a:rPr lang="en-CH" altLang="en-CH" sz="3200"/>
              <a:t>tiviza</a:t>
            </a:r>
            <a:r>
              <a:rPr lang="sr-Latn-RS" altLang="en-CH" sz="3200" dirty="0" err="1"/>
              <a:t>t</a:t>
            </a:r>
            <a:r>
              <a:rPr lang="en-CH" altLang="en-CH" sz="3200"/>
              <a:t>i</a:t>
            </a:r>
            <a:r>
              <a:rPr lang="sr-Latn-RS" altLang="en-CH" sz="3200" dirty="0"/>
              <a:t>on</a:t>
            </a:r>
            <a:r>
              <a:rPr lang="sr-Latn-RS" altLang="en-CH" dirty="0"/>
              <a:t> </a:t>
            </a:r>
            <a:r>
              <a:rPr lang="sr-Latn-RS" altLang="en-CH" dirty="0" err="1"/>
              <a:t>of</a:t>
            </a:r>
            <a:r>
              <a:rPr lang="sr-Latn-RS" altLang="en-CH" dirty="0"/>
              <a:t> </a:t>
            </a:r>
            <a:r>
              <a:rPr lang="sr-Latn-RS" altLang="en-CH" dirty="0" err="1"/>
              <a:t>assessment</a:t>
            </a:r>
            <a:endParaRPr lang="en-CH" altLang="en-CH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1F98921-2957-4459-AE5D-F9467208B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18435" name="Čuvar mesta za sadržaj 2">
            <a:extLst>
              <a:ext uri="{FF2B5EF4-FFF2-40B4-BE49-F238E27FC236}">
                <a16:creationId xmlns:a16="http://schemas.microsoft.com/office/drawing/2014/main" id="{83619324-3190-9663-04C9-4B2B868B8CF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6104" y="1784748"/>
            <a:ext cx="6400800" cy="2711053"/>
          </a:xfrm>
        </p:spPr>
        <p:txBody>
          <a:bodyPr/>
          <a:lstStyle/>
          <a:p>
            <a:pPr marL="0" indent="0" algn="ctr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dominant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sr-Lat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sr-Cyrl-RS" sz="2400" i="1" u="sng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2400" i="1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i="1" u="sng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endParaRPr lang="en-RS" sz="2400" i="1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244BEB78-A341-B002-159F-C95A18ECEB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0393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Diferential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diagno</a:t>
            </a:r>
            <a:r>
              <a:rPr lang="sr-Latn-C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sis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9C84EF4F-6470-9DB4-D562-D70EFBAEC4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31913" y="1916113"/>
            <a:ext cx="8062912" cy="4941887"/>
          </a:xfrm>
        </p:spPr>
        <p:txBody>
          <a:bodyPr rtlCol="0">
            <a:normAutofit/>
          </a:bodyPr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Constipation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Diabetic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ketoacidosis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Intussusception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Pneumonia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Sickle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anemia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Urinary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infection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Ovarian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cysts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torsion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calculi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kidney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stones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Testicular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torsion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defRPr/>
            </a:pPr>
            <a:r>
              <a:rPr lang="en-US" altLang="en-RS" sz="2800" dirty="0"/>
              <a:t>…</a:t>
            </a:r>
            <a:br>
              <a:rPr lang="en-US" altLang="en-RS" sz="2800" dirty="0"/>
            </a:br>
            <a:endParaRPr lang="en-US" altLang="en-RS" sz="2800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2986F264-D12C-77CA-5AED-C0CF7474A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281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RS" dirty="0"/>
              <a:t>US</a:t>
            </a:r>
          </a:p>
        </p:txBody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73C554FD-AED2-E1BE-7D59-E8A69E32DA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3400" y="2514600"/>
            <a:ext cx="8353425" cy="4895850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sr-Latn-RS" sz="1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represents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method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choice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among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radiological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procedures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inexpensive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non-invasive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well-tolerated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involve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contrast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drawback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subjectivity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depending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skills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interpretation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abilities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Sometimes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visualized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necessarily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hands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experienced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diagnosticians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around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90%,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specificity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around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95%.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891" name="Rectangle 4">
            <a:extLst>
              <a:ext uri="{FF2B5EF4-FFF2-40B4-BE49-F238E27FC236}">
                <a16:creationId xmlns:a16="http://schemas.microsoft.com/office/drawing/2014/main" id="{73699BF1-5FF7-208F-D976-5A81EB5EB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88" y="5949950"/>
            <a:ext cx="2663825" cy="287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eaLnBrk="1" hangingPunct="1"/>
            <a:endParaRPr lang="en-RS" altLang="en-R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0CCF88E4-A733-9381-42A1-7083CE5CFC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9631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RS" dirty="0"/>
              <a:t>US</a:t>
            </a:r>
          </a:p>
        </p:txBody>
      </p:sp>
      <p:sp>
        <p:nvSpPr>
          <p:cNvPr id="25602" name="Rectangle 3">
            <a:extLst>
              <a:ext uri="{FF2B5EF4-FFF2-40B4-BE49-F238E27FC236}">
                <a16:creationId xmlns:a16="http://schemas.microsoft.com/office/drawing/2014/main" id="{3FE89D0A-6D3C-D930-84CB-A22797D6772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916113"/>
            <a:ext cx="5792788" cy="4133850"/>
          </a:xfrm>
        </p:spPr>
        <p:txBody>
          <a:bodyPr rtlCol="0">
            <a:normAutofit/>
          </a:bodyPr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non-compressible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6 mm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suggests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ultrasound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periappendiceal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phlegmon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abscess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Additionally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appendicolith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fluid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aids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Interpretation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challenging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obese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distension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en-US" altLang="en-CH" sz="2800" dirty="0"/>
          </a:p>
        </p:txBody>
      </p:sp>
      <p:pic>
        <p:nvPicPr>
          <p:cNvPr id="38915" name="Picture 4" descr="im01">
            <a:extLst>
              <a:ext uri="{FF2B5EF4-FFF2-40B4-BE49-F238E27FC236}">
                <a16:creationId xmlns:a16="http://schemas.microsoft.com/office/drawing/2014/main" id="{E37B2454-FF2D-10DA-EA9B-0C00426A02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981075"/>
            <a:ext cx="235108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5" descr="im02">
            <a:extLst>
              <a:ext uri="{FF2B5EF4-FFF2-40B4-BE49-F238E27FC236}">
                <a16:creationId xmlns:a16="http://schemas.microsoft.com/office/drawing/2014/main" id="{726E8E82-7B1D-C0CF-B312-2D20FBD09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576638"/>
            <a:ext cx="2638425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CB79678E-8D8C-E042-49AB-7A333C2B79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6843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RS" dirty="0"/>
              <a:t>MSCT</a:t>
            </a:r>
          </a:p>
        </p:txBody>
      </p:sp>
      <p:sp>
        <p:nvSpPr>
          <p:cNvPr id="39938" name="Rectangle 3">
            <a:extLst>
              <a:ext uri="{FF2B5EF4-FFF2-40B4-BE49-F238E27FC236}">
                <a16:creationId xmlns:a16="http://schemas.microsoft.com/office/drawing/2014/main" id="{82BBE19F-E514-3295-6B00-758B968C6A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2164373"/>
            <a:ext cx="8229600" cy="4133850"/>
          </a:xfrm>
        </p:spPr>
        <p:txBody>
          <a:bodyPr/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invasive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method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often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requires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contrast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IV).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favorable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children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exposure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findings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thickened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appendix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thickening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particularly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useful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obese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those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localized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appendiceal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abscess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9939" name="Picture 4" descr="ww5rn73%5B1%5D">
            <a:extLst>
              <a:ext uri="{FF2B5EF4-FFF2-40B4-BE49-F238E27FC236}">
                <a16:creationId xmlns:a16="http://schemas.microsoft.com/office/drawing/2014/main" id="{C006C8C3-F80C-65A7-5156-0C88F72AE5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038600"/>
            <a:ext cx="2657475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5" descr="Appendi">
            <a:extLst>
              <a:ext uri="{FF2B5EF4-FFF2-40B4-BE49-F238E27FC236}">
                <a16:creationId xmlns:a16="http://schemas.microsoft.com/office/drawing/2014/main" id="{85C9C789-4EAC-61D2-3AF7-8B0599C32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10000"/>
            <a:ext cx="3671887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2">
            <a:extLst>
              <a:ext uri="{FF2B5EF4-FFF2-40B4-BE49-F238E27FC236}">
                <a16:creationId xmlns:a16="http://schemas.microsoft.com/office/drawing/2014/main" id="{84A95B0B-49E4-6F64-EB5C-4566CA6391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9631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RS" dirty="0"/>
              <a:t>Histology report: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3B776942-1E21-0A95-2760-E3654DE4CA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9750" y="1628775"/>
            <a:ext cx="7088188" cy="4133850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histological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classification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inflammatory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inflammatory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infiltrates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submucosally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Transmural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infiltration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indicates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phlegmonous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inflammation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Gangrenous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later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C6FCCB7B-52E7-42E6-C018-A4DF54D5D9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3"/>
            <a:ext cx="7772400" cy="6583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altLang="en-RS" dirty="0"/>
              <a:t>Macroscopic appearance</a:t>
            </a:r>
            <a:endParaRPr lang="en-US" altLang="en-RS" dirty="0"/>
          </a:p>
        </p:txBody>
      </p:sp>
      <p:sp>
        <p:nvSpPr>
          <p:cNvPr id="41986" name="Rectangle 3">
            <a:extLst>
              <a:ext uri="{FF2B5EF4-FFF2-40B4-BE49-F238E27FC236}">
                <a16:creationId xmlns:a16="http://schemas.microsoft.com/office/drawing/2014/main" id="{1600FCE4-3C25-6E8B-9A44-8E08FAE6B1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" y="1844675"/>
            <a:ext cx="4648200" cy="4133850"/>
          </a:xfrm>
        </p:spPr>
        <p:txBody>
          <a:bodyPr/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non-gangrenous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Suppurative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phlegmonous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gangrenous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non-perforated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appendicitis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buFont typeface="Symbol" pitchFamily="2" charset="2"/>
              <a:buChar char=""/>
            </a:pPr>
            <a:endParaRPr lang="en-US" altLang="en-RS" dirty="0"/>
          </a:p>
          <a:p>
            <a:pPr eaLnBrk="1" hangingPunct="1">
              <a:buFont typeface="Wingdings" pitchFamily="2" charset="2"/>
              <a:buNone/>
            </a:pPr>
            <a:endParaRPr lang="en-US" altLang="en-RS" dirty="0"/>
          </a:p>
        </p:txBody>
      </p:sp>
      <p:pic>
        <p:nvPicPr>
          <p:cNvPr id="41987" name="Picture 5" descr="6653f2">
            <a:extLst>
              <a:ext uri="{FF2B5EF4-FFF2-40B4-BE49-F238E27FC236}">
                <a16:creationId xmlns:a16="http://schemas.microsoft.com/office/drawing/2014/main" id="{0A4F23FC-711B-CD64-B7FB-ECB0ED561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412875"/>
            <a:ext cx="4648200" cy="445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30EC47BB-A94A-CA5E-F6F6-E4CC035330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RS" sz="4000" dirty="0" err="1"/>
              <a:t>Perforative</a:t>
            </a:r>
            <a:r>
              <a:rPr lang="en-US" altLang="en-RS" sz="4000" dirty="0"/>
              <a:t> </a:t>
            </a:r>
            <a:r>
              <a:rPr lang="en-US" altLang="en-RS" sz="4000" dirty="0" err="1"/>
              <a:t>apendicitis</a:t>
            </a:r>
            <a:br>
              <a:rPr lang="en-US" altLang="en-RS" sz="4000" dirty="0"/>
            </a:br>
            <a:endParaRPr lang="en-US" altLang="en-RS" sz="4000" dirty="0"/>
          </a:p>
        </p:txBody>
      </p:sp>
      <p:sp>
        <p:nvSpPr>
          <p:cNvPr id="45058" name="Rectangle 3">
            <a:extLst>
              <a:ext uri="{FF2B5EF4-FFF2-40B4-BE49-F238E27FC236}">
                <a16:creationId xmlns:a16="http://schemas.microsoft.com/office/drawing/2014/main" id="{228C0EBB-6169-9DEE-88C6-9AD855A2D5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-252413" y="2285999"/>
            <a:ext cx="5205413" cy="4454525"/>
          </a:xfrm>
        </p:spPr>
        <p:txBody>
          <a:bodyPr/>
          <a:lstStyle/>
          <a:p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associated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occurrence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postoperative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about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30%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intraabdominal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purulent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collections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wound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suppuration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interintestinal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abscesses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Prolonged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postoperative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antibiotic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therapy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often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administered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typically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triple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combination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metronidazole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clindamycin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RS" dirty="0"/>
          </a:p>
        </p:txBody>
      </p:sp>
      <p:pic>
        <p:nvPicPr>
          <p:cNvPr id="45059" name="Picture 4" descr="150">
            <a:extLst>
              <a:ext uri="{FF2B5EF4-FFF2-40B4-BE49-F238E27FC236}">
                <a16:creationId xmlns:a16="http://schemas.microsoft.com/office/drawing/2014/main" id="{8795505B-7209-3C36-C24A-E7AD8ECE9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200400"/>
            <a:ext cx="4114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771DA-4F1F-768F-4109-B41B25EF5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RS"/>
          </a:p>
        </p:txBody>
      </p:sp>
      <p:pic>
        <p:nvPicPr>
          <p:cNvPr id="46082" name="Content Placeholder 3">
            <a:extLst>
              <a:ext uri="{FF2B5EF4-FFF2-40B4-BE49-F238E27FC236}">
                <a16:creationId xmlns:a16="http://schemas.microsoft.com/office/drawing/2014/main" id="{1D83F2E9-5762-B06D-30D2-604643B5EE5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2763" y="2120900"/>
            <a:ext cx="3038475" cy="4051300"/>
          </a:xfr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7C3C6-9318-72C0-5989-8AAB3DC2F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RS"/>
          </a:p>
        </p:txBody>
      </p:sp>
      <p:pic>
        <p:nvPicPr>
          <p:cNvPr id="47106" name="Content Placeholder 3">
            <a:extLst>
              <a:ext uri="{FF2B5EF4-FFF2-40B4-BE49-F238E27FC236}">
                <a16:creationId xmlns:a16="http://schemas.microsoft.com/office/drawing/2014/main" id="{E2806B2F-114A-E640-B17F-C6C715E3203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2763" y="2120900"/>
            <a:ext cx="3038475" cy="4051300"/>
          </a:xfr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C4D9B-668B-8F96-B3AF-0425ED13C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RS"/>
          </a:p>
        </p:txBody>
      </p:sp>
      <p:pic>
        <p:nvPicPr>
          <p:cNvPr id="48131" name="Content Placeholder 3">
            <a:extLst>
              <a:ext uri="{FF2B5EF4-FFF2-40B4-BE49-F238E27FC236}">
                <a16:creationId xmlns:a16="http://schemas.microsoft.com/office/drawing/2014/main" id="{80F63F0E-5457-8D50-3E74-4F94C41D7D3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2763" y="2120900"/>
            <a:ext cx="3038475" cy="40513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80713A-6E95-43E6-8644-9716D1DAC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r-Latn-RS"/>
          </a:p>
        </p:txBody>
      </p:sp>
      <p:sp>
        <p:nvSpPr>
          <p:cNvPr id="19459" name="Čuvar mesta za sadržaj 2">
            <a:extLst>
              <a:ext uri="{FF2B5EF4-FFF2-40B4-BE49-F238E27FC236}">
                <a16:creationId xmlns:a16="http://schemas.microsoft.com/office/drawing/2014/main" id="{22066E4C-F8BB-8AB1-A331-5B22B90010F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29941" y="1987154"/>
            <a:ext cx="6400800" cy="2711053"/>
          </a:xfrm>
        </p:spPr>
        <p:txBody>
          <a:bodyPr/>
          <a:lstStyle/>
          <a:p>
            <a:pPr marL="0" indent="0">
              <a:buNone/>
            </a:pP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visceral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nerve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endings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only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receptors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stretching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distension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contraction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smooth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muscle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chemoreceptors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react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ischemia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chemical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irritants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resulting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painful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sensations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Therefore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initial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stages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abdomen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vague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indefinite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diffuse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nature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known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visceral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splanchnic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Cyrl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DDE5CDF-1512-4CDA-B956-23D223F8DE4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2371726"/>
            <a:ext cx="9144000" cy="3080147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3251" name="Picture 11">
            <a:extLst>
              <a:ext uri="{FF2B5EF4-FFF2-40B4-BE49-F238E27FC236}">
                <a16:creationId xmlns:a16="http://schemas.microsoft.com/office/drawing/2014/main" id="{651F7261-962C-8CE6-D254-3766BDEC18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>
            <a:fillRect/>
          </a:stretch>
        </p:blipFill>
        <p:spPr bwMode="black">
          <a:xfrm>
            <a:off x="0" y="5451872"/>
            <a:ext cx="9144000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5C9319C-E20D-4884-952F-60B6A58C3E34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0" y="545306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62C9703D-C8F9-44AD-A7C0-C2F3871F8C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857250"/>
            <a:ext cx="9144000" cy="4619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Congenital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megacolon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also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known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Hirschsprung's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disease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is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congenital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disorder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affecting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colon's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nerve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individuals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nerve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a segment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missing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lack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muscle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movement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peristalsis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region.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congenital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megacolon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severe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constipation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distention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failure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stool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first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days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life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typically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made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radiological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studies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rectal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biopsy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confirms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absence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nerve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affected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segment.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involves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removal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affected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segment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reconnection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healthy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portions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restore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bowel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3254" name="Slika 3">
            <a:extLst>
              <a:ext uri="{FF2B5EF4-FFF2-40B4-BE49-F238E27FC236}">
                <a16:creationId xmlns:a16="http://schemas.microsoft.com/office/drawing/2014/main" id="{B8735D38-1C4D-E8A8-6C38-8988F9F3F17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54" t="22451" r="4688" b="12925"/>
          <a:stretch/>
        </p:blipFill>
        <p:spPr>
          <a:xfrm>
            <a:off x="5257800" y="4308871"/>
            <a:ext cx="2743200" cy="2396729"/>
          </a:xfr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DDE5CDF-1512-4CDA-B956-23D223F8DE4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2371726"/>
            <a:ext cx="9144000" cy="3080147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4755" name="Picture 11">
            <a:extLst>
              <a:ext uri="{FF2B5EF4-FFF2-40B4-BE49-F238E27FC236}">
                <a16:creationId xmlns:a16="http://schemas.microsoft.com/office/drawing/2014/main" id="{98F0EFD2-5329-06FF-6E33-6E44073E8A7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>
            <a:fillRect/>
          </a:stretch>
        </p:blipFill>
        <p:spPr bwMode="black">
          <a:xfrm>
            <a:off x="0" y="5451872"/>
            <a:ext cx="9144000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5C9319C-E20D-4884-952F-60B6A58C3E34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0" y="545306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62C9703D-C8F9-44AD-A7C0-C2F3871F8C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857250"/>
            <a:ext cx="9144000" cy="4619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Congenital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duodenal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atresia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birth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defect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duodenum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first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blocked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usually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shortly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birth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affected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newborn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displays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such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vomiting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distention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failure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meconium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baby's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first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stool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associated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congenital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anomalies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often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conjunction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Down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syndrome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confirmed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studies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such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X-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rays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ultrasound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blocked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narrowed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duodenal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segment.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necessary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correct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atresia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allow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digestion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absorption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nutrients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4758" name="Slika 3">
            <a:extLst>
              <a:ext uri="{FF2B5EF4-FFF2-40B4-BE49-F238E27FC236}">
                <a16:creationId xmlns:a16="http://schemas.microsoft.com/office/drawing/2014/main" id="{34BDDA08-54FE-93E4-38DC-BBEEFEB8448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16" t="27589" r="9355" b="9479"/>
          <a:stretch/>
        </p:blipFill>
        <p:spPr>
          <a:xfrm>
            <a:off x="6781800" y="4386677"/>
            <a:ext cx="1600200" cy="2300285"/>
          </a:xfr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DDE5CDF-1512-4CDA-B956-23D223F8DE4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2371726"/>
            <a:ext cx="9144000" cy="3080147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0115" name="Picture 11">
            <a:extLst>
              <a:ext uri="{FF2B5EF4-FFF2-40B4-BE49-F238E27FC236}">
                <a16:creationId xmlns:a16="http://schemas.microsoft.com/office/drawing/2014/main" id="{150A4080-92CF-42D0-3D3C-B1BD4759532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>
            <a:fillRect/>
          </a:stretch>
        </p:blipFill>
        <p:spPr bwMode="black">
          <a:xfrm>
            <a:off x="0" y="5451872"/>
            <a:ext cx="9144000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5C9319C-E20D-4884-952F-60B6A58C3E34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0" y="545306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62C9703D-C8F9-44AD-A7C0-C2F3871F8C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857250"/>
            <a:ext cx="9144000" cy="4619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Hypertrophic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pyloric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stenosis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gastrointestinal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infants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typically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occurring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first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few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weeks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life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characterized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thickening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narrowing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pyloric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muscle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stomach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blockage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delayed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emptying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stomach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contents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into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forceful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projectile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vomiting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constant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hunger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palpable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olive-sized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upper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abdomen.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often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confirmed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ultrasound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reveals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thickened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pyloric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muscle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involves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procedure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pyloromyotomy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relieve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obstruction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allow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passage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food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from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stomach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0118" name="Slika 3">
            <a:extLst>
              <a:ext uri="{FF2B5EF4-FFF2-40B4-BE49-F238E27FC236}">
                <a16:creationId xmlns:a16="http://schemas.microsoft.com/office/drawing/2014/main" id="{5162E0E7-39D7-DADC-E22B-E272F1477E4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43" t="61335" r="4665" b="7394"/>
          <a:stretch/>
        </p:blipFill>
        <p:spPr>
          <a:xfrm>
            <a:off x="6781800" y="4626585"/>
            <a:ext cx="1676400" cy="1143001"/>
          </a:xfr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DDE5CDF-1512-4CDA-B956-23D223F8DE4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2371726"/>
            <a:ext cx="9144000" cy="3080147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4211" name="Picture 11">
            <a:extLst>
              <a:ext uri="{FF2B5EF4-FFF2-40B4-BE49-F238E27FC236}">
                <a16:creationId xmlns:a16="http://schemas.microsoft.com/office/drawing/2014/main" id="{6775AFBA-1CED-758C-4731-2A135CDD7BA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>
            <a:fillRect/>
          </a:stretch>
        </p:blipFill>
        <p:spPr bwMode="black">
          <a:xfrm>
            <a:off x="0" y="5451872"/>
            <a:ext cx="9144000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5C9319C-E20D-4884-952F-60B6A58C3E34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0" y="545306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62C9703D-C8F9-44AD-A7C0-C2F3871F8C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857250"/>
            <a:ext cx="9144000" cy="4619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Intussusception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bowel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invagination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is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one segment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telescopes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into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another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blockage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most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infants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children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severe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vomiting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classic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triad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colicky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vomiting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passage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"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currant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jelly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stool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bloody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mucous-filled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often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confirmed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studies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such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ultrasound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contrast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enema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telescoping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bowel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Immediate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attention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necessary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involve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reduction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procedure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surgery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resolve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invagination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restore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4214" name="Slika 3">
            <a:extLst>
              <a:ext uri="{FF2B5EF4-FFF2-40B4-BE49-F238E27FC236}">
                <a16:creationId xmlns:a16="http://schemas.microsoft.com/office/drawing/2014/main" id="{0A3AB5AE-0D68-C61E-2F5F-C5666CF38B9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40" t="21101" r="2836" b="8664"/>
          <a:stretch/>
        </p:blipFill>
        <p:spPr>
          <a:xfrm>
            <a:off x="6553200" y="4571999"/>
            <a:ext cx="2438401" cy="2286001"/>
          </a:xfr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526E72A-2336-4009-A0C8-1266E179DA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flipH="1">
            <a:off x="1547813" y="5373291"/>
            <a:ext cx="1513285" cy="4762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altLang="en-US" sz="2100" dirty="0"/>
              <a:t>parasite</a:t>
            </a:r>
            <a:endParaRPr lang="en-US" altLang="en-US" sz="2100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6522A4C-FC73-4075-9E92-A8AE2EB8AB8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842272" y="5426869"/>
            <a:ext cx="1889522" cy="432197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Clr>
                <a:srgbClr val="C18EBF"/>
              </a:buClr>
              <a:buNone/>
              <a:defRPr/>
            </a:pPr>
            <a:r>
              <a:rPr lang="sr-Latn-CS" altLang="en-US" sz="2100" dirty="0"/>
              <a:t>fecalit </a:t>
            </a:r>
            <a:endParaRPr lang="en-US" altLang="en-US" sz="2100" dirty="0"/>
          </a:p>
        </p:txBody>
      </p:sp>
      <p:sp>
        <p:nvSpPr>
          <p:cNvPr id="126980" name="Rectangle 4">
            <a:extLst>
              <a:ext uri="{FF2B5EF4-FFF2-40B4-BE49-F238E27FC236}">
                <a16:creationId xmlns:a16="http://schemas.microsoft.com/office/drawing/2014/main" id="{635F6901-201B-1FDC-FE4B-AE62D8727B8E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4670823" y="2057400"/>
            <a:ext cx="3025378" cy="3100388"/>
          </a:xfrm>
        </p:spPr>
        <p:txBody>
          <a:bodyPr/>
          <a:lstStyle/>
          <a:p>
            <a:pPr eaLnBrk="1" hangingPunct="1"/>
            <a:endParaRPr lang="en-US" altLang="en-US" sz="2100"/>
          </a:p>
        </p:txBody>
      </p:sp>
      <p:pic>
        <p:nvPicPr>
          <p:cNvPr id="126981" name="Picture 5" descr="PICT0007">
            <a:extLst>
              <a:ext uri="{FF2B5EF4-FFF2-40B4-BE49-F238E27FC236}">
                <a16:creationId xmlns:a16="http://schemas.microsoft.com/office/drawing/2014/main" id="{46FB47D5-B98A-D594-77A6-30933FDD8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235" y="3213498"/>
            <a:ext cx="2915840" cy="2149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2" name="Picture 6" descr="PICT0011">
            <a:extLst>
              <a:ext uri="{FF2B5EF4-FFF2-40B4-BE49-F238E27FC236}">
                <a16:creationId xmlns:a16="http://schemas.microsoft.com/office/drawing/2014/main" id="{A7A4835D-5E4A-BEC5-570E-257B245A4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504" y="2457450"/>
            <a:ext cx="290869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3" name="Picture 7" descr="imageapp002">
            <a:extLst>
              <a:ext uri="{FF2B5EF4-FFF2-40B4-BE49-F238E27FC236}">
                <a16:creationId xmlns:a16="http://schemas.microsoft.com/office/drawing/2014/main" id="{D4DBF1F2-7882-EDCB-24C9-79D02CDCF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87" y="857251"/>
            <a:ext cx="2843213" cy="2193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4" name="Rectangle 8">
            <a:extLst>
              <a:ext uri="{FF2B5EF4-FFF2-40B4-BE49-F238E27FC236}">
                <a16:creationId xmlns:a16="http://schemas.microsoft.com/office/drawing/2014/main" id="{090E61FA-4DA7-B2A4-82D9-B4D38A6D8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1391" y="2834879"/>
            <a:ext cx="2313069" cy="40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Gill Sans MT" panose="020B0502020104020203" pitchFamily="34" charset="77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Gill Sans MT" panose="020B0502020104020203" pitchFamily="34" charset="77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Gill Sans MT" panose="020B0502020104020203" pitchFamily="34" charset="77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9pPr>
          </a:lstStyle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Lymphoid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hyperplasia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Čuvar mesta za sadržaj 2">
            <a:extLst>
              <a:ext uri="{FF2B5EF4-FFF2-40B4-BE49-F238E27FC236}">
                <a16:creationId xmlns:a16="http://schemas.microsoft.com/office/drawing/2014/main" id="{80DF953B-8E5C-947F-5268-A2879A6850B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sr-Latn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Pathology</a:t>
            </a:r>
            <a:r>
              <a:rPr lang="sr-Latn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umbilical</a:t>
            </a:r>
            <a:r>
              <a:rPr lang="sr-Latn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inguinal</a:t>
            </a:r>
            <a:r>
              <a:rPr lang="sr-Latn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regions</a:t>
            </a:r>
            <a:r>
              <a:rPr lang="sr-Latn-R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children</a:t>
            </a:r>
            <a:endParaRPr lang="en-R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C606F-5E80-F5BE-5099-40F05A67F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S" dirty="0"/>
              <a:t>Groin hernia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6CDA69-CF63-2135-FB44-93FE32AEB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Inguinal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hernia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children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especially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infants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boys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tissue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protrudes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weak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spot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opening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inguinal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visible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bulge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groin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area.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Inguinal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hernias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congenital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meaning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birth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acquired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life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repair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most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inguinal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hernias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children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typically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safe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effective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procedure.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essential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complications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ensure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child's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well-being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274345200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9D1B5-4DEA-3B43-A8E3-77C702157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S" dirty="0"/>
              <a:t>Umbilical hernia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37842E-9189-3957-3B8C-FD52DA514C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Umbilical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hernia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infants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children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tissue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protrudes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opening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near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button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umbilicus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Umbilical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hernias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typically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painless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characterized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noticeable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bulge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swelling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around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navel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While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umbilical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hernias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close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their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own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grows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some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require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repair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persist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beyond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age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become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symptomatic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evaluation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management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healthcare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provider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essential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ensure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child's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well-being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address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concerns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umbilical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hernia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131115236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54FB7-0C53-0727-6B09-F67E177E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S" dirty="0"/>
              <a:t>Omphalocele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0AD80-0386-BCB3-3622-A78AAF05D9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Omphalocele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congenital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defect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fetal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such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liver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protrude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hole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muscles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covered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sac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base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umbilical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Omphaloceles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typically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prenatal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ultrasound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necessary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repair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omphalocele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shortly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birth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surgery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depends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size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herniated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organs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194102039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7C29B-11A3-40D1-5C7E-EFE25C9EA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4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Gastroschisis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596E3-B7CD-9110-1974-C66A4044D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Gastroschisis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rare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congenital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defect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occurs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fetal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Unlike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omphalocele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gastroschisis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particularly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intestines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herniate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hole in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without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protective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sac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covering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typically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prenatally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ultrasound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imaging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Surgery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required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immediately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birth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herniated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cavity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repair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Long-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follow-up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care are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essential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children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gastroschisis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monitor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their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growth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address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any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potential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complications</a:t>
            </a:r>
            <a:r>
              <a:rPr lang="sr-Latn-R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918140966"/>
      </p:ext>
    </p:extLst>
  </p:cSld>
  <p:clrMapOvr>
    <a:masterClrMapping/>
  </p:clrMapOvr>
</p:sld>
</file>

<file path=ppt/theme/theme1.xml><?xml version="1.0" encoding="utf-8"?>
<a:theme xmlns:a="http://schemas.openxmlformats.org/drawingml/2006/main" name="Fireball">
  <a:themeElements>
    <a:clrScheme name="Fireball 1">
      <a:dk1>
        <a:srgbClr val="5F5F5F"/>
      </a:dk1>
      <a:lt1>
        <a:srgbClr val="FFFFCC"/>
      </a:lt1>
      <a:dk2>
        <a:srgbClr val="000000"/>
      </a:dk2>
      <a:lt2>
        <a:srgbClr val="FFCC66"/>
      </a:lt2>
      <a:accent1>
        <a:srgbClr val="FF9933"/>
      </a:accent1>
      <a:accent2>
        <a:srgbClr val="CC0066"/>
      </a:accent2>
      <a:accent3>
        <a:srgbClr val="AAAAAA"/>
      </a:accent3>
      <a:accent4>
        <a:srgbClr val="DADAAE"/>
      </a:accent4>
      <a:accent5>
        <a:srgbClr val="FFCAAD"/>
      </a:accent5>
      <a:accent6>
        <a:srgbClr val="B9005C"/>
      </a:accent6>
      <a:hlink>
        <a:srgbClr val="CC00CC"/>
      </a:hlink>
      <a:folHlink>
        <a:srgbClr val="990099"/>
      </a:folHlink>
    </a:clrScheme>
    <a:fontScheme name="Fireball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sr-Latn-R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sr-Latn-R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Fireball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ball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eball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Designs\FIREBALL.POT</Template>
  <TotalTime>439</TotalTime>
  <Words>4760</Words>
  <Application>Microsoft Macintosh PowerPoint</Application>
  <PresentationFormat>On-screen Show (4:3)</PresentationFormat>
  <Paragraphs>397</Paragraphs>
  <Slides>105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105</vt:i4>
      </vt:variant>
    </vt:vector>
  </HeadingPairs>
  <TitlesOfParts>
    <vt:vector size="113" baseType="lpstr">
      <vt:lpstr>Arial</vt:lpstr>
      <vt:lpstr>Bookman Old Style</vt:lpstr>
      <vt:lpstr>Calibri</vt:lpstr>
      <vt:lpstr>Söhne</vt:lpstr>
      <vt:lpstr>Symbol</vt:lpstr>
      <vt:lpstr>Times New Roman</vt:lpstr>
      <vt:lpstr>Wingdings</vt:lpstr>
      <vt:lpstr>Fireball</vt:lpstr>
      <vt:lpstr>Prof. dr Aleksandar Cvetković</vt:lpstr>
      <vt:lpstr>Acute Abdomen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Assessment</vt:lpstr>
      <vt:lpstr>Signs and Symptoms</vt:lpstr>
      <vt:lpstr>History (S)</vt:lpstr>
      <vt:lpstr>History (S)</vt:lpstr>
      <vt:lpstr>History (S)</vt:lpstr>
      <vt:lpstr>Referred Pain Locations</vt:lpstr>
      <vt:lpstr>History (S)</vt:lpstr>
      <vt:lpstr>History (S)</vt:lpstr>
      <vt:lpstr>Physical Exam (O)</vt:lpstr>
      <vt:lpstr>Physical Exam (O)</vt:lpstr>
      <vt:lpstr>Physical Exam (O)</vt:lpstr>
      <vt:lpstr>Special Considerations</vt:lpstr>
      <vt:lpstr>ALS Indicators</vt:lpstr>
      <vt:lpstr>Patient Care</vt:lpstr>
      <vt:lpstr>Acute Abdomen</vt:lpstr>
      <vt:lpstr>Abdominal Anatomy</vt:lpstr>
      <vt:lpstr>Exam Quadrants</vt:lpstr>
      <vt:lpstr>Differential Diagnosis</vt:lpstr>
      <vt:lpstr>Abdominal Aortic Aneurysm</vt:lpstr>
      <vt:lpstr>Appendicitis</vt:lpstr>
      <vt:lpstr>Appendicitis</vt:lpstr>
      <vt:lpstr>Bowel Obstruction</vt:lpstr>
      <vt:lpstr>Cholecystitis</vt:lpstr>
      <vt:lpstr>Diverticulitis</vt:lpstr>
      <vt:lpstr>Peptic Ulcer Disease</vt:lpstr>
      <vt:lpstr>Peptic Ulcer Disease</vt:lpstr>
      <vt:lpstr>Ectopic Pregnancy</vt:lpstr>
      <vt:lpstr>Gastroesophageal Reflux</vt:lpstr>
      <vt:lpstr>Inguinal Hernia</vt:lpstr>
      <vt:lpstr>Kidney Stone</vt:lpstr>
      <vt:lpstr>Pancreatitis</vt:lpstr>
      <vt:lpstr>Pelvic Inflammatory Disease</vt:lpstr>
      <vt:lpstr>Splenic Trauma</vt:lpstr>
      <vt:lpstr>Acute apendicitis in children</vt:lpstr>
      <vt:lpstr>Appendicitis is the acute inflammation of the appendix. The appendix, also known as the vermiform appendix, is a diverticular formation that terminates blindly at the beginning of the cecum. Acute appendicitis is a common cause of abdominal pain and the most frequent urgent surgical condition in pediatric surgery.</vt:lpstr>
      <vt:lpstr>PowerPoint Presentation</vt:lpstr>
      <vt:lpstr>PowerPoint Presentation</vt:lpstr>
      <vt:lpstr>Etiopathogenesis</vt:lpstr>
      <vt:lpstr>Etiopathogenesis</vt:lpstr>
      <vt:lpstr>Pain </vt:lpstr>
      <vt:lpstr>PowerPoint Presentation</vt:lpstr>
      <vt:lpstr>PowerPoint Presentation</vt:lpstr>
      <vt:lpstr>Shifting of pain to the lower right quadrant </vt:lpstr>
      <vt:lpstr>Temperature </vt:lpstr>
      <vt:lpstr>Dijagnosis – clinical examination</vt:lpstr>
      <vt:lpstr>Blumberg's sign </vt:lpstr>
      <vt:lpstr>Rovsing's sign</vt:lpstr>
      <vt:lpstr>Sign of psoas muscle</vt:lpstr>
      <vt:lpstr>Sign of obturator muscle</vt:lpstr>
      <vt:lpstr>Peritoneal reaction</vt:lpstr>
      <vt:lpstr>Digitorectal examination </vt:lpstr>
      <vt:lpstr>Laboratory analysis</vt:lpstr>
      <vt:lpstr>Diagnostic problems</vt:lpstr>
      <vt:lpstr>Alvarado score</vt:lpstr>
      <vt:lpstr>Diferential diagnosis</vt:lpstr>
      <vt:lpstr>US</vt:lpstr>
      <vt:lpstr>US</vt:lpstr>
      <vt:lpstr>MSCT</vt:lpstr>
      <vt:lpstr>Histology report:</vt:lpstr>
      <vt:lpstr>Macroscopic appearance</vt:lpstr>
      <vt:lpstr>Perforative apendicitis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parasite</vt:lpstr>
      <vt:lpstr>PowerPoint Presentation</vt:lpstr>
      <vt:lpstr>Groin hernia</vt:lpstr>
      <vt:lpstr>Umbilical hernia</vt:lpstr>
      <vt:lpstr>Omphalocele</vt:lpstr>
      <vt:lpstr>Gastroschisis</vt:lpstr>
      <vt:lpstr>Pediatric urology</vt:lpstr>
      <vt:lpstr>PowerPoint Presentation</vt:lpstr>
      <vt:lpstr>PowerPoint Presentation</vt:lpstr>
      <vt:lpstr>PowerPoint Presentation</vt:lpstr>
      <vt:lpstr>PowerPoint Presentation</vt:lpstr>
      <vt:lpstr>Diagnosis</vt:lpstr>
    </vt:vector>
  </TitlesOfParts>
  <Company>TTUHSC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Acute Abdomen</dc:title>
  <dc:creator>Chris R. Black</dc:creator>
  <cp:lastModifiedBy>Danijela Cvetković</cp:lastModifiedBy>
  <cp:revision>22</cp:revision>
  <cp:lastPrinted>2000-10-17T19:28:37Z</cp:lastPrinted>
  <dcterms:created xsi:type="dcterms:W3CDTF">1998-10-08T21:14:30Z</dcterms:created>
  <dcterms:modified xsi:type="dcterms:W3CDTF">2023-09-04T23:48:58Z</dcterms:modified>
</cp:coreProperties>
</file>